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392" r:id="rId8"/>
    <p:sldId id="262" r:id="rId9"/>
    <p:sldId id="263" r:id="rId10"/>
    <p:sldId id="264" r:id="rId11"/>
    <p:sldId id="265" r:id="rId12"/>
    <p:sldId id="266" r:id="rId13"/>
    <p:sldId id="378" r:id="rId14"/>
    <p:sldId id="390" r:id="rId15"/>
    <p:sldId id="270" r:id="rId16"/>
    <p:sldId id="379" r:id="rId17"/>
    <p:sldId id="278" r:id="rId18"/>
    <p:sldId id="380" r:id="rId19"/>
    <p:sldId id="283" r:id="rId20"/>
    <p:sldId id="381" r:id="rId21"/>
    <p:sldId id="296" r:id="rId22"/>
    <p:sldId id="382" r:id="rId23"/>
    <p:sldId id="391" r:id="rId24"/>
    <p:sldId id="314" r:id="rId25"/>
    <p:sldId id="383" r:id="rId26"/>
    <p:sldId id="329" r:id="rId27"/>
    <p:sldId id="384" r:id="rId28"/>
    <p:sldId id="349" r:id="rId29"/>
    <p:sldId id="385" r:id="rId30"/>
    <p:sldId id="353" r:id="rId31"/>
    <p:sldId id="387" r:id="rId32"/>
    <p:sldId id="361" r:id="rId33"/>
    <p:sldId id="386" r:id="rId34"/>
    <p:sldId id="367" r:id="rId35"/>
    <p:sldId id="388" r:id="rId36"/>
    <p:sldId id="372" r:id="rId37"/>
    <p:sldId id="389" r:id="rId38"/>
    <p:sldId id="376" r:id="rId39"/>
    <p:sldId id="377" r:id="rId40"/>
  </p:sldIdLst>
  <p:sldSz cx="12192000" cy="6858000"/>
  <p:notesSz cx="12192000" cy="6858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21" autoAdjust="0"/>
    <p:restoredTop sz="99753" autoAdjust="0"/>
  </p:normalViewPr>
  <p:slideViewPr>
    <p:cSldViewPr>
      <p:cViewPr>
        <p:scale>
          <a:sx n="90" d="100"/>
          <a:sy n="90" d="100"/>
        </p:scale>
        <p:origin x="-533" y="-19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033013" y="527304"/>
            <a:ext cx="6125972" cy="635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chemeClr val="tx1"/>
                </a:solidFill>
                <a:latin typeface="Noto Sans Mono CJK JP Regular"/>
                <a:cs typeface="Noto Sans Mono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5/7/2019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Trebuchet MS"/>
                <a:cs typeface="Trebuchet MS"/>
              </a:defRPr>
            </a:lvl1pPr>
          </a:lstStyle>
          <a:p>
            <a:pPr marL="102235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Noto Sans Mono CJK JP Regular"/>
                <a:cs typeface="Noto Sans Mono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5/7/2019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Trebuchet MS"/>
                <a:cs typeface="Trebuchet MS"/>
              </a:defRPr>
            </a:lvl1pPr>
          </a:lstStyle>
          <a:p>
            <a:pPr marL="102235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Noto Sans Mono CJK JP Regular"/>
                <a:cs typeface="Noto Sans Mono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5/7/2019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Trebuchet MS"/>
                <a:cs typeface="Trebuchet MS"/>
              </a:defRPr>
            </a:lvl1pPr>
          </a:lstStyle>
          <a:p>
            <a:pPr marL="102235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Noto Sans Mono CJK JP Regular"/>
                <a:cs typeface="Noto Sans Mono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5/7/2019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Trebuchet MS"/>
                <a:cs typeface="Trebuchet MS"/>
              </a:defRPr>
            </a:lvl1pPr>
          </a:lstStyle>
          <a:p>
            <a:pPr marL="102235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5/7/2019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Trebuchet MS"/>
                <a:cs typeface="Trebuchet MS"/>
              </a:defRPr>
            </a:lvl1pPr>
          </a:lstStyle>
          <a:p>
            <a:pPr marL="102235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65573" y="624840"/>
            <a:ext cx="2260853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Noto Sans Mono CJK JP Regular"/>
                <a:cs typeface="Noto Sans Mono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5642" y="1317625"/>
            <a:ext cx="10977245" cy="4279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5/7/2019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05311" y="6463538"/>
            <a:ext cx="281940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Trebuchet MS"/>
                <a:cs typeface="Trebuchet MS"/>
              </a:defRPr>
            </a:lvl1pPr>
          </a:lstStyle>
          <a:p>
            <a:pPr marL="102235">
              <a:lnSpc>
                <a:spcPts val="1240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25292" y="485140"/>
            <a:ext cx="205867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標楷體" panose="03000509000000000000" pitchFamily="65" charset="-120"/>
                <a:ea typeface="標楷體" panose="03000509000000000000" pitchFamily="65" charset="-120"/>
                <a:cs typeface="Noto Sans CJK JP Regular"/>
              </a:rPr>
              <a:t>臺北市立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941819" y="485140"/>
            <a:ext cx="2059939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5" dirty="0">
                <a:latin typeface="標楷體" panose="03000509000000000000" pitchFamily="65" charset="-120"/>
                <a:ea typeface="標楷體" panose="03000509000000000000" pitchFamily="65" charset="-120"/>
                <a:cs typeface="Noto Sans CJK JP Regular"/>
              </a:rPr>
              <a:t>國民</a:t>
            </a:r>
            <a:r>
              <a:rPr sz="4000" dirty="0">
                <a:latin typeface="標楷體" panose="03000509000000000000" pitchFamily="65" charset="-120"/>
                <a:ea typeface="標楷體" panose="03000509000000000000" pitchFamily="65" charset="-120"/>
                <a:cs typeface="Noto Sans CJK JP Regular"/>
              </a:rPr>
              <a:t>中學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184635" y="6476238"/>
            <a:ext cx="774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spc="-25" dirty="0">
                <a:solidFill>
                  <a:srgbClr val="888888"/>
                </a:solidFill>
                <a:latin typeface="Trebuchet MS"/>
                <a:cs typeface="Trebuchet MS"/>
              </a:rPr>
              <a:t>1</a:t>
            </a:r>
            <a:endParaRPr sz="1200" dirty="0">
              <a:latin typeface="Trebuchet MS"/>
              <a:cs typeface="Trebuchet MS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308909"/>
              </p:ext>
            </p:extLst>
          </p:nvPr>
        </p:nvGraphicFramePr>
        <p:xfrm>
          <a:off x="414553" y="1708404"/>
          <a:ext cx="11431270" cy="512635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10840"/>
                <a:gridCol w="1478280"/>
                <a:gridCol w="2371725"/>
                <a:gridCol w="1091565"/>
                <a:gridCol w="3578860"/>
              </a:tblGrid>
              <a:tr h="304800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spc="-5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項次內容</a:t>
                      </a:r>
                      <a:endParaRPr sz="1400" dirty="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spc="-5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主持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人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(</a:t>
                      </a:r>
                      <a:r>
                        <a:rPr sz="1400" spc="-5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報告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人</a:t>
                      </a:r>
                      <a:r>
                        <a:rPr sz="1400" spc="-5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)</a:t>
                      </a:r>
                      <a:endParaRPr sz="1400" dirty="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時間</a:t>
                      </a:r>
                      <a:endParaRPr sz="1400" dirty="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spc="-5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所需時間</a:t>
                      </a:r>
                      <a:endParaRPr sz="1400" dirty="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備註</a:t>
                      </a:r>
                      <a:endParaRPr sz="1400" dirty="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800" dirty="0" err="1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學校致詞</a:t>
                      </a:r>
                      <a:endParaRPr lang="en-US" sz="18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（</a:t>
                      </a: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介紹校方與會人員）</a:t>
                      </a: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余校長</a:t>
                      </a:r>
                      <a:r>
                        <a:rPr sz="1600" spc="-3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lang="zh-TW" altLang="en-US" sz="1600" spc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國珍</a:t>
                      </a:r>
                      <a:endParaRPr sz="16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lang="zh-TW" altLang="en-US" sz="1600" spc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上午</a:t>
                      </a:r>
                      <a:r>
                        <a:rPr sz="1600" spc="-2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10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：00</a:t>
                      </a:r>
                      <a:r>
                        <a:rPr sz="1600" spc="-1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~</a:t>
                      </a:r>
                      <a:r>
                        <a:rPr sz="1600" spc="-2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10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：0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2</a:t>
                      </a:r>
                      <a:endParaRPr sz="16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marL="246379">
                        <a:lnSpc>
                          <a:spcPct val="100000"/>
                        </a:lnSpc>
                      </a:pP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2</a:t>
                      </a:r>
                      <a:r>
                        <a:rPr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分鐘</a:t>
                      </a:r>
                      <a:endParaRPr sz="16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90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marL="97155" marR="9779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請受訪學校於簡報開始之前，將相關受訪資 </a:t>
                      </a:r>
                      <a:r>
                        <a:rPr sz="1400" spc="-5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料依項次</a:t>
                      </a:r>
                      <a:r>
                        <a:rPr sz="1400" spc="-1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sz="1400" spc="-5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備妥，俾利訪視作業進行</a:t>
                      </a:r>
                      <a:endParaRPr sz="140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教育局長官致詞</a:t>
                      </a: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朱督學</a:t>
                      </a:r>
                      <a:r>
                        <a:rPr sz="1600" spc="-3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lang="zh-TW" altLang="en-US" sz="1600" spc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克儉</a:t>
                      </a:r>
                      <a:endParaRPr sz="16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zh-TW" altLang="en-US" sz="1600" spc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上午</a:t>
                      </a:r>
                      <a:r>
                        <a:rPr sz="1600" spc="-2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10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：0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2</a:t>
                      </a:r>
                      <a:r>
                        <a:rPr sz="1600" spc="-1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~</a:t>
                      </a:r>
                      <a:r>
                        <a:rPr sz="1600" spc="-2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10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：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03</a:t>
                      </a:r>
                      <a:endParaRPr sz="16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246379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</a:t>
                      </a:r>
                      <a:r>
                        <a:rPr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分鐘</a:t>
                      </a:r>
                      <a:endParaRPr sz="16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639445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800" dirty="0" err="1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召集人致詞</a:t>
                      </a:r>
                      <a:endParaRPr sz="18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(介紹訪視委員及訪視目的)</a:t>
                      </a: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簡校長</a:t>
                      </a:r>
                      <a:r>
                        <a:rPr sz="1600" spc="-3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lang="zh-TW" altLang="en-US" sz="1600" spc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毓玲</a:t>
                      </a:r>
                      <a:endParaRPr sz="16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sz="16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上午</a:t>
                      </a:r>
                      <a:r>
                        <a:rPr sz="1600" spc="-2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10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：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03</a:t>
                      </a:r>
                      <a:r>
                        <a:rPr sz="1600" spc="-1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~</a:t>
                      </a:r>
                      <a:r>
                        <a:rPr sz="1600" spc="-2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10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：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05</a:t>
                      </a:r>
                      <a:endParaRPr sz="16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marL="246379">
                        <a:lnSpc>
                          <a:spcPct val="100000"/>
                        </a:lnSpc>
                      </a:pPr>
                      <a:r>
                        <a:rPr lang="en-US" altLang="zh-TW" sz="1600" spc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2</a:t>
                      </a:r>
                      <a:r>
                        <a:rPr sz="1600" spc="-3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分鐘</a:t>
                      </a: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學校簡報</a:t>
                      </a:r>
                    </a:p>
                  </a:txBody>
                  <a:tcPr marL="0" marR="0" marT="1130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余</a:t>
                      </a:r>
                      <a:r>
                        <a:rPr sz="1600" dirty="0" err="1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校長</a:t>
                      </a:r>
                      <a:r>
                        <a:rPr sz="1600" spc="-3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lang="zh-TW" altLang="en-US" sz="1600" spc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國珍</a:t>
                      </a:r>
                      <a:endParaRPr sz="16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128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sz="16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上午</a:t>
                      </a:r>
                      <a:r>
                        <a:rPr sz="1600" spc="-2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10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：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0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5</a:t>
                      </a:r>
                      <a:r>
                        <a:rPr sz="1600" spc="-1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~</a:t>
                      </a:r>
                      <a:r>
                        <a:rPr sz="1600" spc="-2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10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：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2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5</a:t>
                      </a:r>
                      <a:endParaRPr sz="16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128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175895" algn="r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20</a:t>
                      </a:r>
                      <a:r>
                        <a:rPr sz="1600" spc="-95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分鐘</a:t>
                      </a:r>
                      <a:endParaRPr sz="160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128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9779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請受訪學校就執行交通安全教育情形提出簡 報。</a:t>
                      </a:r>
                      <a:endParaRPr sz="140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97155" marR="29083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800" dirty="0" err="1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實地勘察學校交通安全</a:t>
                      </a:r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情</a:t>
                      </a:r>
                      <a:r>
                        <a:rPr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境</a:t>
                      </a:r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參觀</a:t>
                      </a:r>
                      <a:endParaRPr sz="18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3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余主任 志呈</a:t>
                      </a:r>
                      <a:endParaRPr sz="16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3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marL="97155">
                        <a:lnSpc>
                          <a:spcPct val="100000"/>
                        </a:lnSpc>
                      </a:pPr>
                      <a:r>
                        <a:rPr sz="16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上午</a:t>
                      </a:r>
                      <a:r>
                        <a:rPr sz="1600" spc="-2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10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：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2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5</a:t>
                      </a:r>
                      <a:r>
                        <a:rPr sz="1600" spc="-1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~</a:t>
                      </a:r>
                      <a:r>
                        <a:rPr sz="1600" spc="-2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：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00</a:t>
                      </a:r>
                      <a:endParaRPr sz="16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3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/>
                      </a:endParaRPr>
                    </a:p>
                    <a:p>
                      <a:pPr marR="175895" algn="r">
                        <a:lnSpc>
                          <a:spcPct val="100000"/>
                        </a:lnSpc>
                      </a:pPr>
                      <a:r>
                        <a:rPr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3</a:t>
                      </a:r>
                      <a:r>
                        <a:rPr lang="en-US" altLang="zh-TW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5</a:t>
                      </a:r>
                      <a:r>
                        <a:rPr sz="1600" spc="-9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分鐘</a:t>
                      </a:r>
                    </a:p>
                  </a:txBody>
                  <a:tcPr marL="0" marR="0" marT="6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9779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請受訪學校業務相關人員陪同，並說明工作 </a:t>
                      </a:r>
                      <a:r>
                        <a:rPr sz="1400" spc="-5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執行情形。</a:t>
                      </a:r>
                      <a:endParaRPr sz="140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996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518159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sz="1800" dirty="0" err="1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資料</a:t>
                      </a:r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檢</a:t>
                      </a:r>
                      <a:r>
                        <a:rPr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閱</a:t>
                      </a:r>
                      <a:endParaRPr sz="18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1130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簡校長 毓玲</a:t>
                      </a:r>
                    </a:p>
                  </a:txBody>
                  <a:tcPr marL="0" marR="0" marT="1295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6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上午</a:t>
                      </a:r>
                      <a:r>
                        <a:rPr sz="1600" spc="-2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：0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0</a:t>
                      </a:r>
                      <a:r>
                        <a:rPr sz="1600" spc="-1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~</a:t>
                      </a:r>
                      <a:r>
                        <a:rPr sz="1600" spc="-2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：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15</a:t>
                      </a:r>
                      <a:endParaRPr sz="16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1295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175895" algn="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15</a:t>
                      </a:r>
                      <a:r>
                        <a:rPr sz="1600" spc="-95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分鐘</a:t>
                      </a:r>
                      <a:endParaRPr sz="160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1295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9779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14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請受訪學校業務相關人員陪同，並說明工作 </a:t>
                      </a:r>
                      <a:r>
                        <a:rPr sz="1400" spc="-5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執行情形。</a:t>
                      </a:r>
                      <a:endParaRPr sz="140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464820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學</a:t>
                      </a:r>
                      <a:r>
                        <a:rPr sz="1800" dirty="0" err="1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生訪談</a:t>
                      </a:r>
                      <a:endParaRPr sz="18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簡校長 毓玲</a:t>
                      </a:r>
                      <a:endParaRPr sz="16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6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上午</a:t>
                      </a:r>
                      <a:r>
                        <a:rPr sz="1600" spc="-2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：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15</a:t>
                      </a:r>
                      <a:r>
                        <a:rPr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~</a:t>
                      </a:r>
                      <a:r>
                        <a:rPr sz="1600" spc="-2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11：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3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5</a:t>
                      </a:r>
                      <a:endParaRPr sz="16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R="175895" algn="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lang="en-US" altLang="zh-TW" sz="1600" spc="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20</a:t>
                      </a:r>
                      <a:r>
                        <a:rPr sz="1600" spc="-9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分鐘</a:t>
                      </a:r>
                    </a:p>
                  </a:txBody>
                  <a:tcPr marL="0" marR="0" marT="1028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 spc="-5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訪視委員與受訪學校教師及學生進行訪談。</a:t>
                      </a:r>
                      <a:endParaRPr sz="140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  <a:tr h="518159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綜合座談</a:t>
                      </a:r>
                      <a:endParaRPr sz="18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1130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簡校長 毓玲</a:t>
                      </a:r>
                      <a:endParaRPr sz="16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1295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6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上午</a:t>
                      </a:r>
                      <a:r>
                        <a:rPr sz="1600" spc="-2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11：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3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5</a:t>
                      </a:r>
                      <a:r>
                        <a:rPr sz="1600" spc="-1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~</a:t>
                      </a:r>
                      <a:r>
                        <a:rPr sz="1600" spc="-2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2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：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0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0</a:t>
                      </a:r>
                      <a:endParaRPr sz="16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1295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R="175895" algn="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25</a:t>
                      </a:r>
                      <a:r>
                        <a:rPr sz="1600" spc="-95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分鐘</a:t>
                      </a:r>
                      <a:endParaRPr sz="160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1295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  <a:tc>
                  <a:txBody>
                    <a:bodyPr/>
                    <a:lstStyle/>
                    <a:p>
                      <a:pPr marL="97155" marR="9779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altLang="zh-TW" sz="1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1.</a:t>
                      </a:r>
                      <a:r>
                        <a:rPr lang="zh-TW" altLang="en-US" sz="1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各訪視委員報告</a:t>
                      </a:r>
                      <a:r>
                        <a:rPr lang="en-US" altLang="zh-TW" sz="1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(</a:t>
                      </a:r>
                      <a:r>
                        <a:rPr lang="zh-TW" altLang="en-US" sz="1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每人約</a:t>
                      </a:r>
                      <a:r>
                        <a:rPr lang="en-US" altLang="zh-TW" sz="1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5</a:t>
                      </a:r>
                      <a:r>
                        <a:rPr lang="zh-TW" altLang="en-US" sz="1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分鐘</a:t>
                      </a:r>
                      <a:r>
                        <a:rPr lang="en-US" altLang="zh-TW" sz="1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)</a:t>
                      </a:r>
                      <a:r>
                        <a:rPr lang="zh-TW" altLang="en-US" sz="1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。</a:t>
                      </a:r>
                    </a:p>
                    <a:p>
                      <a:pPr marL="97155" marR="9779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lang="en-US" altLang="zh-TW" sz="1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2.</a:t>
                      </a:r>
                      <a:r>
                        <a:rPr lang="zh-TW" altLang="en-US" sz="14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學校意見回應與交流</a:t>
                      </a: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EF7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890"/>
                        </a:spcBef>
                      </a:pPr>
                      <a:r>
                        <a:rPr lang="zh-TW" altLang="en-US" sz="18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午餐時間</a:t>
                      </a:r>
                      <a:endParaRPr sz="18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1130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lang="zh-TW" altLang="en-US" sz="16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余校長 國珍</a:t>
                      </a:r>
                    </a:p>
                  </a:txBody>
                  <a:tcPr marL="0" marR="0" marT="1295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600" dirty="0" err="1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上午</a:t>
                      </a:r>
                      <a:r>
                        <a:rPr sz="1600" spc="-2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2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：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0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0</a:t>
                      </a:r>
                      <a:r>
                        <a:rPr sz="1600" spc="-1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~</a:t>
                      </a:r>
                      <a:r>
                        <a:rPr sz="1600" spc="-2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12：</a:t>
                      </a:r>
                      <a:r>
                        <a:rPr lang="en-US" altLang="zh-TW"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3</a:t>
                      </a:r>
                      <a:r>
                        <a:rPr sz="1600" spc="-5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0</a:t>
                      </a:r>
                      <a:endParaRPr sz="16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1295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R="175895" algn="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30</a:t>
                      </a:r>
                      <a:r>
                        <a:rPr sz="1600" spc="-95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 </a:t>
                      </a:r>
                      <a:r>
                        <a:rPr sz="1600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分鐘</a:t>
                      </a:r>
                    </a:p>
                  </a:txBody>
                  <a:tcPr marL="0" marR="0" marT="1295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  <a:tc>
                  <a:txBody>
                    <a:bodyPr/>
                    <a:lstStyle/>
                    <a:p>
                      <a:pPr marL="97155" indent="0">
                        <a:lnSpc>
                          <a:spcPct val="100000"/>
                        </a:lnSpc>
                        <a:spcBef>
                          <a:spcPts val="305"/>
                        </a:spcBef>
                        <a:buNone/>
                        <a:tabLst>
                          <a:tab pos="440055" algn="l"/>
                          <a:tab pos="440690" algn="l"/>
                        </a:tabLst>
                      </a:pPr>
                      <a:endParaRPr sz="1400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2DEEE"/>
                    </a:solidFill>
                  </a:tcPr>
                </a:tc>
              </a:tr>
            </a:tbl>
          </a:graphicData>
        </a:graphic>
      </p:graphicFrame>
      <p:sp>
        <p:nvSpPr>
          <p:cNvPr id="10" name="矩形 9"/>
          <p:cNvSpPr/>
          <p:nvPr/>
        </p:nvSpPr>
        <p:spPr>
          <a:xfrm>
            <a:off x="5351363" y="341292"/>
            <a:ext cx="1569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中正</a:t>
            </a:r>
            <a:endParaRPr lang="zh-TW" alt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86646" y="1066800"/>
            <a:ext cx="101874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TW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年臺北市政府教育局交通安全評鑑暨訪視</a:t>
            </a:r>
            <a:endParaRPr lang="zh-TW" altLang="en-US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object 4"/>
          <p:cNvSpPr/>
          <p:nvPr/>
        </p:nvSpPr>
        <p:spPr>
          <a:xfrm>
            <a:off x="873623" y="1376173"/>
            <a:ext cx="10991850" cy="5478274"/>
          </a:xfrm>
          <a:custGeom>
            <a:avLst/>
            <a:gdLst/>
            <a:ahLst/>
            <a:cxnLst/>
            <a:rect l="l" t="t" r="r" b="b"/>
            <a:pathLst>
              <a:path w="10991850" h="5393690">
                <a:moveTo>
                  <a:pt x="0" y="5393436"/>
                </a:moveTo>
                <a:lnTo>
                  <a:pt x="10991850" y="5393436"/>
                </a:lnTo>
                <a:lnTo>
                  <a:pt x="10991850" y="0"/>
                </a:lnTo>
                <a:lnTo>
                  <a:pt x="0" y="0"/>
                </a:lnTo>
                <a:lnTo>
                  <a:pt x="0" y="53934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2" name="object 5"/>
          <p:cNvSpPr/>
          <p:nvPr/>
        </p:nvSpPr>
        <p:spPr>
          <a:xfrm>
            <a:off x="819150" y="1333521"/>
            <a:ext cx="10991850" cy="5393690"/>
          </a:xfrm>
          <a:custGeom>
            <a:avLst/>
            <a:gdLst/>
            <a:ahLst/>
            <a:cxnLst/>
            <a:rect l="l" t="t" r="r" b="b"/>
            <a:pathLst>
              <a:path w="10991850" h="5393690">
                <a:moveTo>
                  <a:pt x="0" y="5393436"/>
                </a:moveTo>
                <a:lnTo>
                  <a:pt x="10991850" y="5393436"/>
                </a:lnTo>
                <a:lnTo>
                  <a:pt x="10991850" y="0"/>
                </a:lnTo>
                <a:lnTo>
                  <a:pt x="0" y="0"/>
                </a:lnTo>
                <a:lnTo>
                  <a:pt x="0" y="5393436"/>
                </a:lnTo>
                <a:close/>
              </a:path>
            </a:pathLst>
          </a:custGeom>
          <a:ln w="2895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35426" y="4794122"/>
            <a:ext cx="174625" cy="116839"/>
          </a:xfrm>
          <a:custGeom>
            <a:avLst/>
            <a:gdLst/>
            <a:ahLst/>
            <a:cxnLst/>
            <a:rect l="l" t="t" r="r" b="b"/>
            <a:pathLst>
              <a:path w="174625" h="116839">
                <a:moveTo>
                  <a:pt x="0" y="116585"/>
                </a:moveTo>
                <a:lnTo>
                  <a:pt x="174497" y="116585"/>
                </a:lnTo>
                <a:lnTo>
                  <a:pt x="174497" y="0"/>
                </a:lnTo>
                <a:lnTo>
                  <a:pt x="0" y="0"/>
                </a:lnTo>
                <a:lnTo>
                  <a:pt x="0" y="1165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783204" y="4794122"/>
            <a:ext cx="173355" cy="116839"/>
          </a:xfrm>
          <a:custGeom>
            <a:avLst/>
            <a:gdLst/>
            <a:ahLst/>
            <a:cxnLst/>
            <a:rect l="l" t="t" r="r" b="b"/>
            <a:pathLst>
              <a:path w="173355" h="116839">
                <a:moveTo>
                  <a:pt x="0" y="116585"/>
                </a:moveTo>
                <a:lnTo>
                  <a:pt x="172974" y="116585"/>
                </a:lnTo>
                <a:lnTo>
                  <a:pt x="172974" y="0"/>
                </a:lnTo>
                <a:lnTo>
                  <a:pt x="0" y="0"/>
                </a:lnTo>
                <a:lnTo>
                  <a:pt x="0" y="1165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783204" y="4794122"/>
            <a:ext cx="426720" cy="116839"/>
          </a:xfrm>
          <a:custGeom>
            <a:avLst/>
            <a:gdLst/>
            <a:ahLst/>
            <a:cxnLst/>
            <a:rect l="l" t="t" r="r" b="b"/>
            <a:pathLst>
              <a:path w="426719" h="116839">
                <a:moveTo>
                  <a:pt x="0" y="116585"/>
                </a:moveTo>
                <a:lnTo>
                  <a:pt x="426719" y="116585"/>
                </a:lnTo>
                <a:lnTo>
                  <a:pt x="426719" y="0"/>
                </a:lnTo>
                <a:lnTo>
                  <a:pt x="0" y="0"/>
                </a:lnTo>
                <a:lnTo>
                  <a:pt x="0" y="116585"/>
                </a:ln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95802" y="4794122"/>
            <a:ext cx="0" cy="470534"/>
          </a:xfrm>
          <a:custGeom>
            <a:avLst/>
            <a:gdLst/>
            <a:ahLst/>
            <a:cxnLst/>
            <a:rect l="l" t="t" r="r" b="b"/>
            <a:pathLst>
              <a:path h="470535">
                <a:moveTo>
                  <a:pt x="0" y="0"/>
                </a:moveTo>
                <a:lnTo>
                  <a:pt x="0" y="470153"/>
                </a:lnTo>
              </a:path>
            </a:pathLst>
          </a:custGeom>
          <a:ln w="7924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56179" y="4794122"/>
            <a:ext cx="79375" cy="470534"/>
          </a:xfrm>
          <a:custGeom>
            <a:avLst/>
            <a:gdLst/>
            <a:ahLst/>
            <a:cxnLst/>
            <a:rect l="l" t="t" r="r" b="b"/>
            <a:pathLst>
              <a:path w="79375" h="470535">
                <a:moveTo>
                  <a:pt x="0" y="470153"/>
                </a:moveTo>
                <a:lnTo>
                  <a:pt x="79248" y="470153"/>
                </a:lnTo>
                <a:lnTo>
                  <a:pt x="79248" y="0"/>
                </a:lnTo>
                <a:lnTo>
                  <a:pt x="0" y="0"/>
                </a:lnTo>
                <a:lnTo>
                  <a:pt x="0" y="470153"/>
                </a:lnTo>
                <a:close/>
              </a:path>
            </a:pathLst>
          </a:custGeom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11171935" y="6425438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Trebuchet MS"/>
                <a:cs typeface="Trebuchet MS"/>
              </a:rPr>
              <a:t>9</a:t>
            </a:r>
            <a:endParaRPr sz="1200">
              <a:latin typeface="Trebuchet MS"/>
              <a:cs typeface="Trebuchet MS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142" y="206777"/>
            <a:ext cx="3328987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" name="矩形 68"/>
          <p:cNvSpPr/>
          <p:nvPr/>
        </p:nvSpPr>
        <p:spPr>
          <a:xfrm>
            <a:off x="9220200" y="369487"/>
            <a:ext cx="233910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上午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時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~8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時 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合計</a:t>
            </a:r>
            <a:r>
              <a:rPr lang="en-US" altLang="zh-TW" sz="2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1836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77" name="object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13190"/>
              </p:ext>
            </p:extLst>
          </p:nvPr>
        </p:nvGraphicFramePr>
        <p:xfrm>
          <a:off x="2565545" y="1973100"/>
          <a:ext cx="3152423" cy="18139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5435"/>
                <a:gridCol w="620759"/>
                <a:gridCol w="572077"/>
                <a:gridCol w="572076"/>
                <a:gridCol w="572076"/>
              </a:tblGrid>
              <a:tr h="332541"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左轉</a:t>
                      </a:r>
                      <a:endParaRPr lang="zh-TW" altLang="en-US" sz="1600" b="1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3746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右轉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直行</a:t>
                      </a:r>
                      <a:endParaRPr sz="1600" b="1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合計</a:t>
                      </a:r>
                      <a:endParaRPr sz="1600" b="1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6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大型車</a:t>
                      </a:r>
                    </a:p>
                  </a:txBody>
                  <a:tcPr marL="0" marR="0" marT="552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zh-TW" altLang="en-US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╳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24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7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0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7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600" b="1" spc="-5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小型車</a:t>
                      </a:r>
                      <a:endParaRPr sz="1600" b="1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zh-TW" altLang="en-US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╳</a:t>
                      </a:r>
                    </a:p>
                  </a:txBody>
                  <a:tcPr marL="0" marR="0" marT="5524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64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5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69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600" b="1" dirty="0" err="1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機車</a:t>
                      </a:r>
                      <a:endParaRPr sz="10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zh-TW" altLang="en-US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╳</a:t>
                      </a:r>
                    </a:p>
                  </a:txBody>
                  <a:tcPr marL="0" marR="0" marT="5587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46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47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6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合計</a:t>
                      </a:r>
                      <a:endParaRPr sz="1600" b="1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zh-TW" altLang="en-US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╳</a:t>
                      </a:r>
                    </a:p>
                  </a:txBody>
                  <a:tcPr marL="0" marR="0" marT="5587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117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6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123</a:t>
                      </a:r>
                      <a:endParaRPr sz="1600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8" name="object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386896"/>
              </p:ext>
            </p:extLst>
          </p:nvPr>
        </p:nvGraphicFramePr>
        <p:xfrm>
          <a:off x="7166495" y="3972683"/>
          <a:ext cx="3223256" cy="19526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7880"/>
                <a:gridCol w="601344"/>
                <a:gridCol w="601344"/>
                <a:gridCol w="601344"/>
                <a:gridCol w="601344"/>
              </a:tblGrid>
              <a:tr h="450214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往北向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左轉</a:t>
                      </a:r>
                      <a:endParaRPr sz="1600" b="1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直行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右轉</a:t>
                      </a:r>
                      <a:endParaRPr sz="1600" b="1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合計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6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大型車</a:t>
                      </a: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15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12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2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29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6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小型車</a:t>
                      </a: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86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561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76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723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BE8"/>
                    </a:solidFill>
                  </a:tcPr>
                </a:tc>
              </a:tr>
              <a:tr h="391796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zh-TW" altLang="en-US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機</a:t>
                      </a:r>
                      <a:r>
                        <a:rPr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車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29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901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31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961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6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合計</a:t>
                      </a: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130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1474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109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1713</a:t>
                      </a:r>
                      <a:endParaRPr sz="1600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</a:tr>
            </a:tbl>
          </a:graphicData>
        </a:graphic>
      </p:graphicFrame>
      <p:sp>
        <p:nvSpPr>
          <p:cNvPr id="79" name="object 20"/>
          <p:cNvSpPr/>
          <p:nvPr/>
        </p:nvSpPr>
        <p:spPr>
          <a:xfrm>
            <a:off x="2532888" y="1576577"/>
            <a:ext cx="0" cy="629920"/>
          </a:xfrm>
          <a:custGeom>
            <a:avLst/>
            <a:gdLst/>
            <a:ahLst/>
            <a:cxnLst/>
            <a:rect l="l" t="t" r="r" b="b"/>
            <a:pathLst>
              <a:path h="629919">
                <a:moveTo>
                  <a:pt x="0" y="0"/>
                </a:moveTo>
                <a:lnTo>
                  <a:pt x="0" y="629412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21"/>
          <p:cNvSpPr/>
          <p:nvPr/>
        </p:nvSpPr>
        <p:spPr>
          <a:xfrm>
            <a:off x="1134617" y="2244089"/>
            <a:ext cx="1437005" cy="6350"/>
          </a:xfrm>
          <a:custGeom>
            <a:avLst/>
            <a:gdLst/>
            <a:ahLst/>
            <a:cxnLst/>
            <a:rect l="l" t="t" r="r" b="b"/>
            <a:pathLst>
              <a:path w="1437005" h="6350">
                <a:moveTo>
                  <a:pt x="1436751" y="0"/>
                </a:moveTo>
                <a:lnTo>
                  <a:pt x="0" y="635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11"/>
          <p:cNvSpPr/>
          <p:nvPr/>
        </p:nvSpPr>
        <p:spPr>
          <a:xfrm>
            <a:off x="9951719" y="1586483"/>
            <a:ext cx="0" cy="790575"/>
          </a:xfrm>
          <a:custGeom>
            <a:avLst/>
            <a:gdLst/>
            <a:ahLst/>
            <a:cxnLst/>
            <a:rect l="l" t="t" r="r" b="b"/>
            <a:pathLst>
              <a:path h="790575">
                <a:moveTo>
                  <a:pt x="0" y="790448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12"/>
          <p:cNvSpPr/>
          <p:nvPr/>
        </p:nvSpPr>
        <p:spPr>
          <a:xfrm>
            <a:off x="9951719" y="2342388"/>
            <a:ext cx="1398905" cy="0"/>
          </a:xfrm>
          <a:custGeom>
            <a:avLst/>
            <a:gdLst/>
            <a:ahLst/>
            <a:cxnLst/>
            <a:rect l="l" t="t" r="r" b="b"/>
            <a:pathLst>
              <a:path w="1398904">
                <a:moveTo>
                  <a:pt x="1398904" y="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7"/>
          <p:cNvSpPr/>
          <p:nvPr/>
        </p:nvSpPr>
        <p:spPr>
          <a:xfrm>
            <a:off x="9952481" y="5999226"/>
            <a:ext cx="1335405" cy="0"/>
          </a:xfrm>
          <a:custGeom>
            <a:avLst/>
            <a:gdLst/>
            <a:ahLst/>
            <a:cxnLst/>
            <a:rect l="l" t="t" r="r" b="b"/>
            <a:pathLst>
              <a:path w="1335404">
                <a:moveTo>
                  <a:pt x="0" y="0"/>
                </a:moveTo>
                <a:lnTo>
                  <a:pt x="1335404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6"/>
          <p:cNvSpPr/>
          <p:nvPr/>
        </p:nvSpPr>
        <p:spPr>
          <a:xfrm>
            <a:off x="9952481" y="5979414"/>
            <a:ext cx="0" cy="579755"/>
          </a:xfrm>
          <a:custGeom>
            <a:avLst/>
            <a:gdLst/>
            <a:ahLst/>
            <a:cxnLst/>
            <a:rect l="l" t="t" r="r" b="b"/>
            <a:pathLst>
              <a:path h="579754">
                <a:moveTo>
                  <a:pt x="0" y="579539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15"/>
          <p:cNvSpPr/>
          <p:nvPr/>
        </p:nvSpPr>
        <p:spPr>
          <a:xfrm>
            <a:off x="2532888" y="5921895"/>
            <a:ext cx="0" cy="505459"/>
          </a:xfrm>
          <a:custGeom>
            <a:avLst/>
            <a:gdLst/>
            <a:ahLst/>
            <a:cxnLst/>
            <a:rect l="l" t="t" r="r" b="b"/>
            <a:pathLst>
              <a:path h="505460">
                <a:moveTo>
                  <a:pt x="0" y="0"/>
                </a:moveTo>
                <a:lnTo>
                  <a:pt x="0" y="505396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16"/>
          <p:cNvSpPr/>
          <p:nvPr/>
        </p:nvSpPr>
        <p:spPr>
          <a:xfrm>
            <a:off x="1098041" y="5881115"/>
            <a:ext cx="1473200" cy="3175"/>
          </a:xfrm>
          <a:custGeom>
            <a:avLst/>
            <a:gdLst/>
            <a:ahLst/>
            <a:cxnLst/>
            <a:rect l="l" t="t" r="r" b="b"/>
            <a:pathLst>
              <a:path w="1473200" h="3175">
                <a:moveTo>
                  <a:pt x="1473073" y="0"/>
                </a:moveTo>
                <a:lnTo>
                  <a:pt x="0" y="2679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19"/>
          <p:cNvSpPr/>
          <p:nvPr/>
        </p:nvSpPr>
        <p:spPr>
          <a:xfrm>
            <a:off x="1060953" y="3566707"/>
            <a:ext cx="1437005" cy="76200"/>
          </a:xfrm>
          <a:custGeom>
            <a:avLst/>
            <a:gdLst/>
            <a:ahLst/>
            <a:cxnLst/>
            <a:rect l="l" t="t" r="r" b="b"/>
            <a:pathLst>
              <a:path w="1437005">
                <a:moveTo>
                  <a:pt x="1436751" y="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18"/>
          <p:cNvSpPr/>
          <p:nvPr/>
        </p:nvSpPr>
        <p:spPr>
          <a:xfrm>
            <a:off x="1060954" y="3923717"/>
            <a:ext cx="1437005" cy="45719"/>
          </a:xfrm>
          <a:custGeom>
            <a:avLst/>
            <a:gdLst/>
            <a:ahLst/>
            <a:cxnLst/>
            <a:rect l="l" t="t" r="r" b="b"/>
            <a:pathLst>
              <a:path w="1437005">
                <a:moveTo>
                  <a:pt x="1436751" y="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"/>
          <p:cNvSpPr/>
          <p:nvPr/>
        </p:nvSpPr>
        <p:spPr>
          <a:xfrm>
            <a:off x="2448428" y="3569260"/>
            <a:ext cx="49531" cy="354457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468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10"/>
          <p:cNvSpPr/>
          <p:nvPr/>
        </p:nvSpPr>
        <p:spPr>
          <a:xfrm>
            <a:off x="10122297" y="3604807"/>
            <a:ext cx="1437005" cy="0"/>
          </a:xfrm>
          <a:custGeom>
            <a:avLst/>
            <a:gdLst/>
            <a:ahLst/>
            <a:cxnLst/>
            <a:rect l="l" t="t" r="r" b="b"/>
            <a:pathLst>
              <a:path w="1437004">
                <a:moveTo>
                  <a:pt x="1436751" y="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8"/>
          <p:cNvSpPr/>
          <p:nvPr/>
        </p:nvSpPr>
        <p:spPr>
          <a:xfrm>
            <a:off x="10139601" y="3574033"/>
            <a:ext cx="49531" cy="354457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468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677" y="3848204"/>
            <a:ext cx="1444625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object 32"/>
          <p:cNvSpPr/>
          <p:nvPr/>
        </p:nvSpPr>
        <p:spPr>
          <a:xfrm>
            <a:off x="1232535" y="5944152"/>
            <a:ext cx="266065" cy="337185"/>
          </a:xfrm>
          <a:custGeom>
            <a:avLst/>
            <a:gdLst/>
            <a:ahLst/>
            <a:cxnLst/>
            <a:rect l="l" t="t" r="r" b="b"/>
            <a:pathLst>
              <a:path w="266064" h="337185">
                <a:moveTo>
                  <a:pt x="0" y="336804"/>
                </a:moveTo>
                <a:lnTo>
                  <a:pt x="265938" y="336804"/>
                </a:lnTo>
                <a:lnTo>
                  <a:pt x="265938" y="0"/>
                </a:lnTo>
                <a:lnTo>
                  <a:pt x="0" y="0"/>
                </a:lnTo>
                <a:lnTo>
                  <a:pt x="0" y="336804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35"/>
          <p:cNvSpPr txBox="1"/>
          <p:nvPr/>
        </p:nvSpPr>
        <p:spPr>
          <a:xfrm>
            <a:off x="1600201" y="5999226"/>
            <a:ext cx="9207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中正</a:t>
            </a:r>
            <a:r>
              <a:rPr sz="1600" b="1" dirty="0" err="1" smtClean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國</a:t>
            </a:r>
            <a:r>
              <a:rPr sz="1600" b="1" spc="-5" dirty="0" err="1" smtClean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中</a:t>
            </a:r>
            <a:endParaRPr sz="1600" b="1" dirty="0"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</p:txBody>
      </p:sp>
      <p:sp>
        <p:nvSpPr>
          <p:cNvPr id="100" name="object 57"/>
          <p:cNvSpPr/>
          <p:nvPr/>
        </p:nvSpPr>
        <p:spPr>
          <a:xfrm>
            <a:off x="3035426" y="6474840"/>
            <a:ext cx="6718554" cy="3695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59"/>
          <p:cNvSpPr txBox="1"/>
          <p:nvPr/>
        </p:nvSpPr>
        <p:spPr>
          <a:xfrm>
            <a:off x="3022876" y="6529577"/>
            <a:ext cx="66933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 err="1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資料來源：臺北市交通管制工程處全球資訊網-</a:t>
            </a:r>
            <a:r>
              <a:rPr sz="1800" b="1" dirty="0" err="1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交通流量</a:t>
            </a:r>
            <a:r>
              <a:rPr sz="1800" b="1" spc="-459" dirty="0" err="1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調</a:t>
            </a:r>
            <a:r>
              <a:rPr sz="1800" b="1" dirty="0" err="1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查資料</a:t>
            </a:r>
            <a:endParaRPr sz="1800" b="1" dirty="0"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</p:txBody>
      </p:sp>
      <p:pic>
        <p:nvPicPr>
          <p:cNvPr id="10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776" y="1376172"/>
            <a:ext cx="2023872" cy="113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object 3"/>
          <p:cNvSpPr txBox="1">
            <a:spLocks noGrp="1"/>
          </p:cNvSpPr>
          <p:nvPr>
            <p:ph type="title"/>
          </p:nvPr>
        </p:nvSpPr>
        <p:spPr>
          <a:xfrm>
            <a:off x="837744" y="295107"/>
            <a:ext cx="8324850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學校週邊上學時段</a:t>
            </a:r>
            <a:r>
              <a:rPr lang="zh-TW" altLang="en-US" sz="40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</a:t>
            </a:r>
            <a:r>
              <a:rPr lang="zh-TW" altLang="en-US" sz="40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→北</a:t>
            </a:r>
            <a:r>
              <a:rPr sz="4000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車流</a:t>
            </a:r>
            <a:r>
              <a:rPr sz="4000" spc="35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量</a:t>
            </a:r>
            <a:r>
              <a:rPr sz="9900" baseline="-3787" dirty="0" err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</a:t>
            </a:r>
            <a:endParaRPr sz="9900" baseline="-3787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5" name="文字方塊 74"/>
          <p:cNvSpPr txBox="1"/>
          <p:nvPr/>
        </p:nvSpPr>
        <p:spPr>
          <a:xfrm>
            <a:off x="9419649" y="1576577"/>
            <a:ext cx="493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N</a:t>
            </a:r>
          </a:p>
          <a:p>
            <a:pPr algn="ctr"/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↑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6" name="向上箭號 75"/>
          <p:cNvSpPr/>
          <p:nvPr/>
        </p:nvSpPr>
        <p:spPr>
          <a:xfrm>
            <a:off x="6337000" y="1412953"/>
            <a:ext cx="838200" cy="185886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3" name="直線接點 102"/>
          <p:cNvCxnSpPr/>
          <p:nvPr/>
        </p:nvCxnSpPr>
        <p:spPr>
          <a:xfrm>
            <a:off x="5095875" y="5787445"/>
            <a:ext cx="0" cy="718228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2" name="直線接點 111"/>
          <p:cNvCxnSpPr/>
          <p:nvPr/>
        </p:nvCxnSpPr>
        <p:spPr>
          <a:xfrm>
            <a:off x="5257800" y="5778544"/>
            <a:ext cx="0" cy="718228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5" name="文字方塊 104"/>
          <p:cNvSpPr txBox="1"/>
          <p:nvPr/>
        </p:nvSpPr>
        <p:spPr>
          <a:xfrm>
            <a:off x="6527500" y="1505754"/>
            <a:ext cx="45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杭州南路二段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8" name="向上箭號 107"/>
          <p:cNvSpPr/>
          <p:nvPr/>
        </p:nvSpPr>
        <p:spPr>
          <a:xfrm>
            <a:off x="6554211" y="4868225"/>
            <a:ext cx="514758" cy="126020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4" name="文字方塊 113"/>
          <p:cNvSpPr txBox="1"/>
          <p:nvPr/>
        </p:nvSpPr>
        <p:spPr>
          <a:xfrm>
            <a:off x="6614737" y="4964545"/>
            <a:ext cx="311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杭州南路二段</a:t>
            </a:r>
            <a:endParaRPr lang="zh-TW" altLang="en-US" sz="1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9" name="右彎箭號 108"/>
          <p:cNvSpPr/>
          <p:nvPr/>
        </p:nvSpPr>
        <p:spPr>
          <a:xfrm rot="5400000">
            <a:off x="2345265" y="4341943"/>
            <a:ext cx="1156370" cy="266554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7" name="文字方塊 106"/>
          <p:cNvSpPr txBox="1"/>
          <p:nvPr/>
        </p:nvSpPr>
        <p:spPr>
          <a:xfrm>
            <a:off x="1865052" y="5081916"/>
            <a:ext cx="1532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右轉杭州南路</a:t>
            </a:r>
            <a:endParaRPr lang="zh-TW" altLang="en-US" sz="1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0" name="上彎箭號 109"/>
          <p:cNvSpPr/>
          <p:nvPr/>
        </p:nvSpPr>
        <p:spPr>
          <a:xfrm rot="16200000">
            <a:off x="4343189" y="4115007"/>
            <a:ext cx="3270928" cy="83210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1" name="文字方塊 110"/>
          <p:cNvSpPr txBox="1"/>
          <p:nvPr/>
        </p:nvSpPr>
        <p:spPr>
          <a:xfrm>
            <a:off x="6060775" y="3776880"/>
            <a:ext cx="342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左轉愛國東路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3" name="文字方塊 112"/>
          <p:cNvSpPr txBox="1"/>
          <p:nvPr/>
        </p:nvSpPr>
        <p:spPr>
          <a:xfrm>
            <a:off x="8545584" y="3523607"/>
            <a:ext cx="355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B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3" name="文字方塊 122"/>
          <p:cNvSpPr txBox="1"/>
          <p:nvPr/>
        </p:nvSpPr>
        <p:spPr>
          <a:xfrm>
            <a:off x="3864638" y="1535187"/>
            <a:ext cx="355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D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71799" y="548915"/>
            <a:ext cx="4648201" cy="19825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TW" altLang="en-US" sz="2800" spc="-5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單行道機車   向</a:t>
            </a:r>
            <a:r>
              <a:rPr lang="zh-TW" altLang="en-US" sz="2800" spc="-5" dirty="0" smtClean="0">
                <a:latin typeface="文鼎標準楷體"/>
                <a:ea typeface="文鼎標準楷體"/>
              </a:rPr>
              <a:t>：</a:t>
            </a:r>
            <a:r>
              <a:rPr lang="en-US" altLang="zh-TW" sz="2800" spc="-5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spc="-5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spc="-5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spc="-5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→</a:t>
            </a:r>
            <a:r>
              <a:rPr lang="zh-TW" altLang="en-US" sz="3600" b="1" spc="-5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大人</a:t>
            </a:r>
            <a:r>
              <a:rPr lang="en-US" altLang="zh-TW" sz="2800" spc="-5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800" spc="-5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家長及老師</a:t>
            </a:r>
            <a:r>
              <a:rPr lang="en-US" altLang="zh-TW" sz="2800" spc="-5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br>
              <a:rPr lang="en-US" altLang="zh-TW" sz="2800" spc="-5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spc="-5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機車、自行車   停</a:t>
            </a:r>
            <a:r>
              <a:rPr lang="zh-TW" altLang="en-US" sz="2800" spc="-5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800" spc="-5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spc="-5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800" spc="-5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→民眾及</a:t>
            </a:r>
            <a:r>
              <a:rPr lang="zh-TW" altLang="en-US" sz="3600" b="1" spc="-5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學生</a:t>
            </a:r>
            <a:endParaRPr sz="3600" b="1" baseline="1683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419463" y="2732913"/>
            <a:ext cx="90170" cy="133350"/>
          </a:xfrm>
          <a:custGeom>
            <a:avLst/>
            <a:gdLst/>
            <a:ahLst/>
            <a:cxnLst/>
            <a:rect l="l" t="t" r="r" b="b"/>
            <a:pathLst>
              <a:path w="90170" h="133350">
                <a:moveTo>
                  <a:pt x="0" y="66675"/>
                </a:moveTo>
                <a:lnTo>
                  <a:pt x="44957" y="0"/>
                </a:lnTo>
                <a:lnTo>
                  <a:pt x="89915" y="66675"/>
                </a:lnTo>
                <a:lnTo>
                  <a:pt x="44957" y="133350"/>
                </a:lnTo>
                <a:lnTo>
                  <a:pt x="0" y="66675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372470"/>
            <a:ext cx="2276856" cy="4047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429000"/>
            <a:ext cx="4047744" cy="227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396343"/>
            <a:ext cx="4047744" cy="227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914400"/>
            <a:ext cx="4047744" cy="227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橢圓 16"/>
          <p:cNvSpPr/>
          <p:nvPr/>
        </p:nvSpPr>
        <p:spPr>
          <a:xfrm>
            <a:off x="9542290" y="1850570"/>
            <a:ext cx="871728" cy="8279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9298758" y="4153471"/>
            <a:ext cx="871728" cy="8279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4724400" y="4038601"/>
            <a:ext cx="1066800" cy="10759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8458200" y="1676400"/>
            <a:ext cx="961263" cy="10020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3657600" y="3748660"/>
            <a:ext cx="871728" cy="8279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1447800" y="3124200"/>
            <a:ext cx="871728" cy="8279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690878" y="4038601"/>
            <a:ext cx="385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單行道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4724400" y="45720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  <a:latin typeface="華康勘亭流" panose="03000909000000000000" pitchFamily="65" charset="-120"/>
                <a:ea typeface="華康勘亭流" panose="03000909000000000000" pitchFamily="65" charset="-120"/>
              </a:rPr>
              <a:t>逆</a:t>
            </a:r>
            <a:endParaRPr lang="zh-TW" altLang="en-US" sz="3600" b="1" dirty="0">
              <a:solidFill>
                <a:srgbClr val="FF0000"/>
              </a:solidFill>
              <a:latin typeface="華康勘亭流" panose="03000909000000000000" pitchFamily="65" charset="-120"/>
              <a:ea typeface="華康勘亭流" panose="03000909000000000000" pitchFamily="65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5067300" y="1428268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FF0000"/>
                </a:solidFill>
                <a:latin typeface="華康勘亭流" panose="03000909000000000000" pitchFamily="65" charset="-120"/>
                <a:ea typeface="華康勘亭流" panose="03000909000000000000" pitchFamily="65" charset="-120"/>
              </a:rPr>
              <a:t>違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8402" y="740283"/>
            <a:ext cx="10664190" cy="1935480"/>
          </a:xfrm>
          <a:custGeom>
            <a:avLst/>
            <a:gdLst/>
            <a:ahLst/>
            <a:cxnLst/>
            <a:rect l="l" t="t" r="r" b="b"/>
            <a:pathLst>
              <a:path w="10664190" h="1935480">
                <a:moveTo>
                  <a:pt x="10341610" y="0"/>
                </a:moveTo>
                <a:lnTo>
                  <a:pt x="322580" y="0"/>
                </a:lnTo>
                <a:lnTo>
                  <a:pt x="274911" y="3497"/>
                </a:lnTo>
                <a:lnTo>
                  <a:pt x="229414" y="13655"/>
                </a:lnTo>
                <a:lnTo>
                  <a:pt x="186588" y="29977"/>
                </a:lnTo>
                <a:lnTo>
                  <a:pt x="146931" y="51963"/>
                </a:lnTo>
                <a:lnTo>
                  <a:pt x="110943" y="79114"/>
                </a:lnTo>
                <a:lnTo>
                  <a:pt x="79123" y="110933"/>
                </a:lnTo>
                <a:lnTo>
                  <a:pt x="51969" y="146920"/>
                </a:lnTo>
                <a:lnTo>
                  <a:pt x="29981" y="186577"/>
                </a:lnTo>
                <a:lnTo>
                  <a:pt x="13657" y="229405"/>
                </a:lnTo>
                <a:lnTo>
                  <a:pt x="3497" y="274905"/>
                </a:lnTo>
                <a:lnTo>
                  <a:pt x="0" y="322579"/>
                </a:lnTo>
                <a:lnTo>
                  <a:pt x="0" y="1612900"/>
                </a:lnTo>
                <a:lnTo>
                  <a:pt x="3497" y="1660574"/>
                </a:lnTo>
                <a:lnTo>
                  <a:pt x="13657" y="1706074"/>
                </a:lnTo>
                <a:lnTo>
                  <a:pt x="29981" y="1748902"/>
                </a:lnTo>
                <a:lnTo>
                  <a:pt x="51969" y="1788559"/>
                </a:lnTo>
                <a:lnTo>
                  <a:pt x="79123" y="1824546"/>
                </a:lnTo>
                <a:lnTo>
                  <a:pt x="110943" y="1856365"/>
                </a:lnTo>
                <a:lnTo>
                  <a:pt x="146931" y="1883516"/>
                </a:lnTo>
                <a:lnTo>
                  <a:pt x="186588" y="1905502"/>
                </a:lnTo>
                <a:lnTo>
                  <a:pt x="229414" y="1921824"/>
                </a:lnTo>
                <a:lnTo>
                  <a:pt x="274911" y="1931982"/>
                </a:lnTo>
                <a:lnTo>
                  <a:pt x="322580" y="1935479"/>
                </a:lnTo>
                <a:lnTo>
                  <a:pt x="10341610" y="1935479"/>
                </a:lnTo>
                <a:lnTo>
                  <a:pt x="10389284" y="1931982"/>
                </a:lnTo>
                <a:lnTo>
                  <a:pt x="10434784" y="1921824"/>
                </a:lnTo>
                <a:lnTo>
                  <a:pt x="10477612" y="1905502"/>
                </a:lnTo>
                <a:lnTo>
                  <a:pt x="10517269" y="1883516"/>
                </a:lnTo>
                <a:lnTo>
                  <a:pt x="10553256" y="1856365"/>
                </a:lnTo>
                <a:lnTo>
                  <a:pt x="10585075" y="1824546"/>
                </a:lnTo>
                <a:lnTo>
                  <a:pt x="10612226" y="1788559"/>
                </a:lnTo>
                <a:lnTo>
                  <a:pt x="10634212" y="1748902"/>
                </a:lnTo>
                <a:lnTo>
                  <a:pt x="10650534" y="1706074"/>
                </a:lnTo>
                <a:lnTo>
                  <a:pt x="10660692" y="1660574"/>
                </a:lnTo>
                <a:lnTo>
                  <a:pt x="10664190" y="1612900"/>
                </a:lnTo>
                <a:lnTo>
                  <a:pt x="10664190" y="322579"/>
                </a:lnTo>
                <a:lnTo>
                  <a:pt x="10660692" y="274905"/>
                </a:lnTo>
                <a:lnTo>
                  <a:pt x="10650534" y="229405"/>
                </a:lnTo>
                <a:lnTo>
                  <a:pt x="10634212" y="186577"/>
                </a:lnTo>
                <a:lnTo>
                  <a:pt x="10612226" y="146920"/>
                </a:lnTo>
                <a:lnTo>
                  <a:pt x="10585075" y="110933"/>
                </a:lnTo>
                <a:lnTo>
                  <a:pt x="10553256" y="79114"/>
                </a:lnTo>
                <a:lnTo>
                  <a:pt x="10517269" y="51963"/>
                </a:lnTo>
                <a:lnTo>
                  <a:pt x="10477612" y="29977"/>
                </a:lnTo>
                <a:lnTo>
                  <a:pt x="10434784" y="13655"/>
                </a:lnTo>
                <a:lnTo>
                  <a:pt x="10389284" y="3497"/>
                </a:lnTo>
                <a:lnTo>
                  <a:pt x="1034161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38402" y="740283"/>
            <a:ext cx="10664190" cy="1935480"/>
          </a:xfrm>
          <a:custGeom>
            <a:avLst/>
            <a:gdLst/>
            <a:ahLst/>
            <a:cxnLst/>
            <a:rect l="l" t="t" r="r" b="b"/>
            <a:pathLst>
              <a:path w="10664190" h="1935480">
                <a:moveTo>
                  <a:pt x="0" y="322579"/>
                </a:moveTo>
                <a:lnTo>
                  <a:pt x="3497" y="274905"/>
                </a:lnTo>
                <a:lnTo>
                  <a:pt x="13657" y="229405"/>
                </a:lnTo>
                <a:lnTo>
                  <a:pt x="29981" y="186577"/>
                </a:lnTo>
                <a:lnTo>
                  <a:pt x="51969" y="146920"/>
                </a:lnTo>
                <a:lnTo>
                  <a:pt x="79123" y="110933"/>
                </a:lnTo>
                <a:lnTo>
                  <a:pt x="110943" y="79114"/>
                </a:lnTo>
                <a:lnTo>
                  <a:pt x="146931" y="51963"/>
                </a:lnTo>
                <a:lnTo>
                  <a:pt x="186588" y="29977"/>
                </a:lnTo>
                <a:lnTo>
                  <a:pt x="229414" y="13655"/>
                </a:lnTo>
                <a:lnTo>
                  <a:pt x="274911" y="3497"/>
                </a:lnTo>
                <a:lnTo>
                  <a:pt x="322580" y="0"/>
                </a:lnTo>
                <a:lnTo>
                  <a:pt x="10341610" y="0"/>
                </a:lnTo>
                <a:lnTo>
                  <a:pt x="10389284" y="3497"/>
                </a:lnTo>
                <a:lnTo>
                  <a:pt x="10434784" y="13655"/>
                </a:lnTo>
                <a:lnTo>
                  <a:pt x="10477612" y="29977"/>
                </a:lnTo>
                <a:lnTo>
                  <a:pt x="10517269" y="51963"/>
                </a:lnTo>
                <a:lnTo>
                  <a:pt x="10553256" y="79114"/>
                </a:lnTo>
                <a:lnTo>
                  <a:pt x="10585075" y="110933"/>
                </a:lnTo>
                <a:lnTo>
                  <a:pt x="10612226" y="146920"/>
                </a:lnTo>
                <a:lnTo>
                  <a:pt x="10634212" y="186577"/>
                </a:lnTo>
                <a:lnTo>
                  <a:pt x="10650534" y="229405"/>
                </a:lnTo>
                <a:lnTo>
                  <a:pt x="10660692" y="274905"/>
                </a:lnTo>
                <a:lnTo>
                  <a:pt x="10664190" y="322579"/>
                </a:lnTo>
                <a:lnTo>
                  <a:pt x="10664190" y="1612900"/>
                </a:lnTo>
                <a:lnTo>
                  <a:pt x="10660692" y="1660574"/>
                </a:lnTo>
                <a:lnTo>
                  <a:pt x="10650534" y="1706074"/>
                </a:lnTo>
                <a:lnTo>
                  <a:pt x="10634212" y="1748902"/>
                </a:lnTo>
                <a:lnTo>
                  <a:pt x="10612226" y="1788559"/>
                </a:lnTo>
                <a:lnTo>
                  <a:pt x="10585075" y="1824546"/>
                </a:lnTo>
                <a:lnTo>
                  <a:pt x="10553256" y="1856365"/>
                </a:lnTo>
                <a:lnTo>
                  <a:pt x="10517269" y="1883516"/>
                </a:lnTo>
                <a:lnTo>
                  <a:pt x="10477612" y="1905502"/>
                </a:lnTo>
                <a:lnTo>
                  <a:pt x="10434784" y="1921824"/>
                </a:lnTo>
                <a:lnTo>
                  <a:pt x="10389284" y="1931982"/>
                </a:lnTo>
                <a:lnTo>
                  <a:pt x="10341610" y="1935479"/>
                </a:lnTo>
                <a:lnTo>
                  <a:pt x="322580" y="1935479"/>
                </a:lnTo>
                <a:lnTo>
                  <a:pt x="274911" y="1931982"/>
                </a:lnTo>
                <a:lnTo>
                  <a:pt x="229414" y="1921824"/>
                </a:lnTo>
                <a:lnTo>
                  <a:pt x="186588" y="1905502"/>
                </a:lnTo>
                <a:lnTo>
                  <a:pt x="146931" y="1883516"/>
                </a:lnTo>
                <a:lnTo>
                  <a:pt x="110943" y="1856365"/>
                </a:lnTo>
                <a:lnTo>
                  <a:pt x="79123" y="1824546"/>
                </a:lnTo>
                <a:lnTo>
                  <a:pt x="51969" y="1788559"/>
                </a:lnTo>
                <a:lnTo>
                  <a:pt x="29981" y="1748902"/>
                </a:lnTo>
                <a:lnTo>
                  <a:pt x="13657" y="1706074"/>
                </a:lnTo>
                <a:lnTo>
                  <a:pt x="3497" y="1660574"/>
                </a:lnTo>
                <a:lnTo>
                  <a:pt x="0" y="1612900"/>
                </a:lnTo>
                <a:lnTo>
                  <a:pt x="0" y="322579"/>
                </a:lnTo>
                <a:close/>
              </a:path>
            </a:pathLst>
          </a:custGeom>
          <a:ln w="12954">
            <a:solidFill>
              <a:srgbClr val="AD5A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11503" y="668019"/>
            <a:ext cx="10237470" cy="2037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28345" marR="5080" indent="-71628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FFFFFF"/>
                </a:solidFill>
              </a:rPr>
              <a:t>一.成立交通安全教育推動組織，定期召 開委員會議，規劃、檢討與改進交通安 全教育有關事宜。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094973" y="6425438"/>
            <a:ext cx="179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0" dirty="0">
                <a:solidFill>
                  <a:srgbClr val="888888"/>
                </a:solidFill>
                <a:latin typeface="Trebuchet MS"/>
                <a:cs typeface="Trebuchet MS"/>
              </a:rPr>
              <a:t>11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25059" y="2829686"/>
            <a:ext cx="1790700" cy="895350"/>
          </a:xfrm>
          <a:custGeom>
            <a:avLst/>
            <a:gdLst/>
            <a:ahLst/>
            <a:cxnLst/>
            <a:rect l="l" t="t" r="r" b="b"/>
            <a:pathLst>
              <a:path w="1790700" h="895350">
                <a:moveTo>
                  <a:pt x="1790699" y="447675"/>
                </a:moveTo>
                <a:lnTo>
                  <a:pt x="0" y="447675"/>
                </a:lnTo>
                <a:lnTo>
                  <a:pt x="895350" y="895350"/>
                </a:lnTo>
                <a:lnTo>
                  <a:pt x="1790699" y="447675"/>
                </a:lnTo>
                <a:close/>
              </a:path>
              <a:path w="1790700" h="895350">
                <a:moveTo>
                  <a:pt x="1343024" y="0"/>
                </a:moveTo>
                <a:lnTo>
                  <a:pt x="447675" y="0"/>
                </a:lnTo>
                <a:lnTo>
                  <a:pt x="447675" y="447675"/>
                </a:lnTo>
                <a:lnTo>
                  <a:pt x="1343024" y="447675"/>
                </a:lnTo>
                <a:lnTo>
                  <a:pt x="134302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25059" y="2829686"/>
            <a:ext cx="1790700" cy="895350"/>
          </a:xfrm>
          <a:custGeom>
            <a:avLst/>
            <a:gdLst/>
            <a:ahLst/>
            <a:cxnLst/>
            <a:rect l="l" t="t" r="r" b="b"/>
            <a:pathLst>
              <a:path w="1790700" h="895350">
                <a:moveTo>
                  <a:pt x="0" y="447675"/>
                </a:moveTo>
                <a:lnTo>
                  <a:pt x="447675" y="447675"/>
                </a:lnTo>
                <a:lnTo>
                  <a:pt x="447675" y="0"/>
                </a:lnTo>
                <a:lnTo>
                  <a:pt x="1343024" y="0"/>
                </a:lnTo>
                <a:lnTo>
                  <a:pt x="1343024" y="447675"/>
                </a:lnTo>
                <a:lnTo>
                  <a:pt x="1790699" y="447675"/>
                </a:lnTo>
                <a:lnTo>
                  <a:pt x="895350" y="895350"/>
                </a:lnTo>
                <a:lnTo>
                  <a:pt x="0" y="447675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15945" y="4782311"/>
            <a:ext cx="2048256" cy="646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615945" y="4782311"/>
            <a:ext cx="2048510" cy="646430"/>
          </a:xfrm>
          <a:prstGeom prst="rect">
            <a:avLst/>
          </a:prstGeom>
          <a:ln w="6096">
            <a:solidFill>
              <a:srgbClr val="5B9BD4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50"/>
              </a:spcBef>
            </a:pPr>
            <a:r>
              <a:rPr sz="3600" dirty="0">
                <a:latin typeface="Noto Sans Mono CJK JP Regular"/>
                <a:cs typeface="Noto Sans Mono CJK JP Regular"/>
              </a:rPr>
              <a:t>教育重點</a:t>
            </a:r>
            <a:endParaRPr sz="3600">
              <a:latin typeface="Noto Sans Mono CJK JP Regular"/>
              <a:cs typeface="Noto Sans Mono CJK JP Reg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22272" y="3745992"/>
            <a:ext cx="82562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latin typeface="Noto Sans Mono CJK JP Regular"/>
                <a:cs typeface="Noto Sans Mono CJK JP Regular"/>
              </a:rPr>
              <a:t>交通安全教育宣導實施計畫</a:t>
            </a:r>
          </a:p>
        </p:txBody>
      </p:sp>
      <p:sp>
        <p:nvSpPr>
          <p:cNvPr id="11" name="object 11"/>
          <p:cNvSpPr/>
          <p:nvPr/>
        </p:nvSpPr>
        <p:spPr>
          <a:xfrm>
            <a:off x="4995671" y="4782311"/>
            <a:ext cx="2031492" cy="646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995671" y="4782311"/>
            <a:ext cx="2032000" cy="646430"/>
          </a:xfrm>
          <a:prstGeom prst="rect">
            <a:avLst/>
          </a:prstGeom>
          <a:ln w="6096">
            <a:solidFill>
              <a:srgbClr val="5B9BD4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50"/>
              </a:spcBef>
            </a:pPr>
            <a:r>
              <a:rPr sz="3600" dirty="0">
                <a:latin typeface="Noto Sans Mono CJK JP Regular"/>
                <a:cs typeface="Noto Sans Mono CJK JP Regular"/>
              </a:rPr>
              <a:t>校本議題</a:t>
            </a:r>
          </a:p>
        </p:txBody>
      </p:sp>
      <p:sp>
        <p:nvSpPr>
          <p:cNvPr id="13" name="object 13"/>
          <p:cNvSpPr/>
          <p:nvPr/>
        </p:nvSpPr>
        <p:spPr>
          <a:xfrm>
            <a:off x="7379207" y="4778502"/>
            <a:ext cx="2553461" cy="646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379207" y="4778502"/>
            <a:ext cx="2553970" cy="646430"/>
          </a:xfrm>
          <a:prstGeom prst="rect">
            <a:avLst/>
          </a:prstGeom>
          <a:ln w="6096">
            <a:solidFill>
              <a:srgbClr val="5B9BD4"/>
            </a:solidFill>
          </a:ln>
        </p:spPr>
        <p:txBody>
          <a:bodyPr vert="horz" wrap="square" lIns="0" tIns="1968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55"/>
              </a:spcBef>
            </a:pPr>
            <a:r>
              <a:rPr sz="3600" dirty="0">
                <a:latin typeface="Noto Sans Mono CJK JP Regular"/>
                <a:cs typeface="Noto Sans Mono CJK JP Regular"/>
              </a:rPr>
              <a:t>計畫與策略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6400" y="701041"/>
            <a:ext cx="8305800" cy="899159"/>
          </a:xfrm>
        </p:spPr>
        <p:txBody>
          <a:bodyPr/>
          <a:lstStyle/>
          <a:p>
            <a:r>
              <a:rPr lang="zh-TW" altLang="en-US" smtClean="0"/>
              <a:t>定期</a:t>
            </a:r>
            <a:r>
              <a:rPr lang="zh-TW" altLang="en-US" smtClean="0"/>
              <a:t>召開交安會議</a:t>
            </a:r>
            <a:r>
              <a:rPr lang="zh-TW" altLang="en-US" dirty="0" smtClean="0"/>
              <a:t>：每學期二次</a:t>
            </a:r>
            <a:endParaRPr lang="zh-TW" altLang="en-US" dirty="0"/>
          </a:p>
        </p:txBody>
      </p:sp>
      <p:pic>
        <p:nvPicPr>
          <p:cNvPr id="5127" name="Picture 7" descr="20190215_0948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133599"/>
            <a:ext cx="5181600" cy="341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00200"/>
            <a:ext cx="43434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41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548641"/>
            <a:ext cx="8686800" cy="899159"/>
          </a:xfrm>
        </p:spPr>
        <p:txBody>
          <a:bodyPr/>
          <a:lstStyle/>
          <a:p>
            <a:r>
              <a:rPr lang="zh-TW" altLang="en-US" dirty="0" smtClean="0"/>
              <a:t>解決交通問題塞車困境發函及回函</a:t>
            </a:r>
            <a:endParaRPr lang="zh-TW" alt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8100"/>
            <a:ext cx="6276061" cy="554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308100"/>
            <a:ext cx="4876800" cy="554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59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2025" y="670941"/>
            <a:ext cx="10759440" cy="1670050"/>
          </a:xfrm>
          <a:custGeom>
            <a:avLst/>
            <a:gdLst/>
            <a:ahLst/>
            <a:cxnLst/>
            <a:rect l="l" t="t" r="r" b="b"/>
            <a:pathLst>
              <a:path w="10759440" h="1670050">
                <a:moveTo>
                  <a:pt x="10481183" y="0"/>
                </a:moveTo>
                <a:lnTo>
                  <a:pt x="278256" y="0"/>
                </a:lnTo>
                <a:lnTo>
                  <a:pt x="233120" y="3642"/>
                </a:lnTo>
                <a:lnTo>
                  <a:pt x="190304" y="14186"/>
                </a:lnTo>
                <a:lnTo>
                  <a:pt x="150379" y="31059"/>
                </a:lnTo>
                <a:lnTo>
                  <a:pt x="113919" y="53689"/>
                </a:lnTo>
                <a:lnTo>
                  <a:pt x="81497" y="81502"/>
                </a:lnTo>
                <a:lnTo>
                  <a:pt x="53685" y="113925"/>
                </a:lnTo>
                <a:lnTo>
                  <a:pt x="31057" y="150385"/>
                </a:lnTo>
                <a:lnTo>
                  <a:pt x="14185" y="190308"/>
                </a:lnTo>
                <a:lnTo>
                  <a:pt x="3641" y="233123"/>
                </a:lnTo>
                <a:lnTo>
                  <a:pt x="0" y="278257"/>
                </a:lnTo>
                <a:lnTo>
                  <a:pt x="0" y="1391285"/>
                </a:lnTo>
                <a:lnTo>
                  <a:pt x="3641" y="1436418"/>
                </a:lnTo>
                <a:lnTo>
                  <a:pt x="14185" y="1479233"/>
                </a:lnTo>
                <a:lnTo>
                  <a:pt x="31057" y="1519156"/>
                </a:lnTo>
                <a:lnTo>
                  <a:pt x="53685" y="1555616"/>
                </a:lnTo>
                <a:lnTo>
                  <a:pt x="81497" y="1588039"/>
                </a:lnTo>
                <a:lnTo>
                  <a:pt x="113919" y="1615852"/>
                </a:lnTo>
                <a:lnTo>
                  <a:pt x="150379" y="1638482"/>
                </a:lnTo>
                <a:lnTo>
                  <a:pt x="190304" y="1655355"/>
                </a:lnTo>
                <a:lnTo>
                  <a:pt x="233120" y="1665899"/>
                </a:lnTo>
                <a:lnTo>
                  <a:pt x="278256" y="1669542"/>
                </a:lnTo>
                <a:lnTo>
                  <a:pt x="10481183" y="1669542"/>
                </a:lnTo>
                <a:lnTo>
                  <a:pt x="10526316" y="1665899"/>
                </a:lnTo>
                <a:lnTo>
                  <a:pt x="10569131" y="1655355"/>
                </a:lnTo>
                <a:lnTo>
                  <a:pt x="10609054" y="1638482"/>
                </a:lnTo>
                <a:lnTo>
                  <a:pt x="10645514" y="1615852"/>
                </a:lnTo>
                <a:lnTo>
                  <a:pt x="10677937" y="1588039"/>
                </a:lnTo>
                <a:lnTo>
                  <a:pt x="10705750" y="1555616"/>
                </a:lnTo>
                <a:lnTo>
                  <a:pt x="10728380" y="1519156"/>
                </a:lnTo>
                <a:lnTo>
                  <a:pt x="10745253" y="1479233"/>
                </a:lnTo>
                <a:lnTo>
                  <a:pt x="10755797" y="1436418"/>
                </a:lnTo>
                <a:lnTo>
                  <a:pt x="10759440" y="1391285"/>
                </a:lnTo>
                <a:lnTo>
                  <a:pt x="10759440" y="278257"/>
                </a:lnTo>
                <a:lnTo>
                  <a:pt x="10755797" y="233123"/>
                </a:lnTo>
                <a:lnTo>
                  <a:pt x="10745253" y="190308"/>
                </a:lnTo>
                <a:lnTo>
                  <a:pt x="10728380" y="150385"/>
                </a:lnTo>
                <a:lnTo>
                  <a:pt x="10705750" y="113925"/>
                </a:lnTo>
                <a:lnTo>
                  <a:pt x="10677937" y="81502"/>
                </a:lnTo>
                <a:lnTo>
                  <a:pt x="10645514" y="53689"/>
                </a:lnTo>
                <a:lnTo>
                  <a:pt x="10609054" y="31059"/>
                </a:lnTo>
                <a:lnTo>
                  <a:pt x="10569131" y="14186"/>
                </a:lnTo>
                <a:lnTo>
                  <a:pt x="10526316" y="3642"/>
                </a:lnTo>
                <a:lnTo>
                  <a:pt x="10481183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2025" y="670941"/>
            <a:ext cx="10759440" cy="1670050"/>
          </a:xfrm>
          <a:custGeom>
            <a:avLst/>
            <a:gdLst/>
            <a:ahLst/>
            <a:cxnLst/>
            <a:rect l="l" t="t" r="r" b="b"/>
            <a:pathLst>
              <a:path w="10759440" h="1670050">
                <a:moveTo>
                  <a:pt x="0" y="278257"/>
                </a:moveTo>
                <a:lnTo>
                  <a:pt x="3641" y="233123"/>
                </a:lnTo>
                <a:lnTo>
                  <a:pt x="14185" y="190308"/>
                </a:lnTo>
                <a:lnTo>
                  <a:pt x="31057" y="150385"/>
                </a:lnTo>
                <a:lnTo>
                  <a:pt x="53685" y="113925"/>
                </a:lnTo>
                <a:lnTo>
                  <a:pt x="81497" y="81502"/>
                </a:lnTo>
                <a:lnTo>
                  <a:pt x="113919" y="53689"/>
                </a:lnTo>
                <a:lnTo>
                  <a:pt x="150379" y="31059"/>
                </a:lnTo>
                <a:lnTo>
                  <a:pt x="190304" y="14186"/>
                </a:lnTo>
                <a:lnTo>
                  <a:pt x="233120" y="3642"/>
                </a:lnTo>
                <a:lnTo>
                  <a:pt x="278256" y="0"/>
                </a:lnTo>
                <a:lnTo>
                  <a:pt x="10481183" y="0"/>
                </a:lnTo>
                <a:lnTo>
                  <a:pt x="10526316" y="3642"/>
                </a:lnTo>
                <a:lnTo>
                  <a:pt x="10569131" y="14186"/>
                </a:lnTo>
                <a:lnTo>
                  <a:pt x="10609054" y="31059"/>
                </a:lnTo>
                <a:lnTo>
                  <a:pt x="10645514" y="53689"/>
                </a:lnTo>
                <a:lnTo>
                  <a:pt x="10677937" y="81502"/>
                </a:lnTo>
                <a:lnTo>
                  <a:pt x="10705750" y="113925"/>
                </a:lnTo>
                <a:lnTo>
                  <a:pt x="10728380" y="150385"/>
                </a:lnTo>
                <a:lnTo>
                  <a:pt x="10745253" y="190308"/>
                </a:lnTo>
                <a:lnTo>
                  <a:pt x="10755797" y="233123"/>
                </a:lnTo>
                <a:lnTo>
                  <a:pt x="10759440" y="278257"/>
                </a:lnTo>
                <a:lnTo>
                  <a:pt x="10759440" y="1391285"/>
                </a:lnTo>
                <a:lnTo>
                  <a:pt x="10755797" y="1436418"/>
                </a:lnTo>
                <a:lnTo>
                  <a:pt x="10745253" y="1479233"/>
                </a:lnTo>
                <a:lnTo>
                  <a:pt x="10728380" y="1519156"/>
                </a:lnTo>
                <a:lnTo>
                  <a:pt x="10705750" y="1555616"/>
                </a:lnTo>
                <a:lnTo>
                  <a:pt x="10677937" y="1588039"/>
                </a:lnTo>
                <a:lnTo>
                  <a:pt x="10645514" y="1615852"/>
                </a:lnTo>
                <a:lnTo>
                  <a:pt x="10609054" y="1638482"/>
                </a:lnTo>
                <a:lnTo>
                  <a:pt x="10569131" y="1655355"/>
                </a:lnTo>
                <a:lnTo>
                  <a:pt x="10526316" y="1665899"/>
                </a:lnTo>
                <a:lnTo>
                  <a:pt x="10481183" y="1669542"/>
                </a:lnTo>
                <a:lnTo>
                  <a:pt x="278256" y="1669542"/>
                </a:lnTo>
                <a:lnTo>
                  <a:pt x="233120" y="1665899"/>
                </a:lnTo>
                <a:lnTo>
                  <a:pt x="190304" y="1655355"/>
                </a:lnTo>
                <a:lnTo>
                  <a:pt x="150379" y="1638482"/>
                </a:lnTo>
                <a:lnTo>
                  <a:pt x="113919" y="1615852"/>
                </a:lnTo>
                <a:lnTo>
                  <a:pt x="81497" y="1588039"/>
                </a:lnTo>
                <a:lnTo>
                  <a:pt x="53685" y="1555616"/>
                </a:lnTo>
                <a:lnTo>
                  <a:pt x="31057" y="1519156"/>
                </a:lnTo>
                <a:lnTo>
                  <a:pt x="14185" y="1479233"/>
                </a:lnTo>
                <a:lnTo>
                  <a:pt x="3641" y="1436418"/>
                </a:lnTo>
                <a:lnTo>
                  <a:pt x="0" y="1391285"/>
                </a:lnTo>
                <a:lnTo>
                  <a:pt x="0" y="278257"/>
                </a:lnTo>
                <a:close/>
              </a:path>
            </a:pathLst>
          </a:custGeom>
          <a:ln w="12954">
            <a:solidFill>
              <a:srgbClr val="AD5A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22172" y="800607"/>
            <a:ext cx="10363200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18515" marR="5080" indent="-80645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FFFFFF"/>
                </a:solidFill>
              </a:rPr>
              <a:t>二.強化教師交通安全教育知能，並進行成 效之檢討與回饋。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094973" y="6425438"/>
            <a:ext cx="179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0" dirty="0">
                <a:solidFill>
                  <a:srgbClr val="888888"/>
                </a:solidFill>
                <a:latin typeface="Trebuchet MS"/>
                <a:cs typeface="Trebuchet MS"/>
              </a:rPr>
              <a:t>15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17439" y="2447925"/>
            <a:ext cx="1790700" cy="669925"/>
          </a:xfrm>
          <a:custGeom>
            <a:avLst/>
            <a:gdLst/>
            <a:ahLst/>
            <a:cxnLst/>
            <a:rect l="l" t="t" r="r" b="b"/>
            <a:pathLst>
              <a:path w="1790700" h="669925">
                <a:moveTo>
                  <a:pt x="1790700" y="334899"/>
                </a:moveTo>
                <a:lnTo>
                  <a:pt x="0" y="334899"/>
                </a:lnTo>
                <a:lnTo>
                  <a:pt x="895350" y="669798"/>
                </a:lnTo>
                <a:lnTo>
                  <a:pt x="1790700" y="334899"/>
                </a:lnTo>
                <a:close/>
              </a:path>
              <a:path w="1790700" h="669925">
                <a:moveTo>
                  <a:pt x="1343025" y="0"/>
                </a:moveTo>
                <a:lnTo>
                  <a:pt x="447675" y="0"/>
                </a:lnTo>
                <a:lnTo>
                  <a:pt x="447675" y="334899"/>
                </a:lnTo>
                <a:lnTo>
                  <a:pt x="1343025" y="334899"/>
                </a:lnTo>
                <a:lnTo>
                  <a:pt x="134302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17439" y="2447925"/>
            <a:ext cx="1790700" cy="669925"/>
          </a:xfrm>
          <a:custGeom>
            <a:avLst/>
            <a:gdLst/>
            <a:ahLst/>
            <a:cxnLst/>
            <a:rect l="l" t="t" r="r" b="b"/>
            <a:pathLst>
              <a:path w="1790700" h="669925">
                <a:moveTo>
                  <a:pt x="0" y="334899"/>
                </a:moveTo>
                <a:lnTo>
                  <a:pt x="447675" y="334899"/>
                </a:lnTo>
                <a:lnTo>
                  <a:pt x="447675" y="0"/>
                </a:lnTo>
                <a:lnTo>
                  <a:pt x="1343025" y="0"/>
                </a:lnTo>
                <a:lnTo>
                  <a:pt x="1343025" y="334899"/>
                </a:lnTo>
                <a:lnTo>
                  <a:pt x="1790700" y="334899"/>
                </a:lnTo>
                <a:lnTo>
                  <a:pt x="895350" y="669798"/>
                </a:lnTo>
                <a:lnTo>
                  <a:pt x="0" y="334899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823211" y="3082289"/>
            <a:ext cx="89408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latin typeface="Noto Sans Mono CJK JP Regular"/>
                <a:cs typeface="Noto Sans Mono CJK JP Regular"/>
              </a:rPr>
              <a:t>幫助教師了解交安分享的重點</a:t>
            </a:r>
            <a:endParaRPr sz="5400">
              <a:latin typeface="Noto Sans Mono CJK JP Regular"/>
              <a:cs typeface="Noto Sans Mono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74514" y="4091940"/>
            <a:ext cx="3019043" cy="646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874514" y="4091940"/>
            <a:ext cx="3019425" cy="646430"/>
          </a:xfrm>
          <a:prstGeom prst="rect">
            <a:avLst/>
          </a:prstGeom>
          <a:ln w="6096">
            <a:solidFill>
              <a:srgbClr val="5B9BD4"/>
            </a:solidFill>
          </a:ln>
        </p:spPr>
        <p:txBody>
          <a:bodyPr vert="horz" wrap="square" lIns="0" tIns="1968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55"/>
              </a:spcBef>
            </a:pPr>
            <a:r>
              <a:rPr sz="3600" spc="-5" dirty="0">
                <a:latin typeface="Noto Sans Mono CJK JP Regular"/>
                <a:cs typeface="Noto Sans Mono CJK JP Regular"/>
              </a:rPr>
              <a:t>校內自辦研習</a:t>
            </a:r>
            <a:endParaRPr sz="3600">
              <a:latin typeface="Noto Sans Mono CJK JP Regular"/>
              <a:cs typeface="Noto Sans Mono CJK JP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121395" y="4092702"/>
            <a:ext cx="2955036" cy="6469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121395" y="4092702"/>
            <a:ext cx="2955290" cy="647065"/>
          </a:xfrm>
          <a:prstGeom prst="rect">
            <a:avLst/>
          </a:prstGeom>
          <a:ln w="6096">
            <a:solidFill>
              <a:srgbClr val="5B9BD4"/>
            </a:solidFill>
          </a:ln>
        </p:spPr>
        <p:txBody>
          <a:bodyPr vert="horz" wrap="square" lIns="0" tIns="1968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55"/>
              </a:spcBef>
            </a:pPr>
            <a:r>
              <a:rPr sz="3600" dirty="0">
                <a:latin typeface="Noto Sans Mono CJK JP Regular"/>
                <a:cs typeface="Noto Sans Mono CJK JP Regular"/>
              </a:rPr>
              <a:t>校內會議分享</a:t>
            </a:r>
            <a:endParaRPr sz="3600">
              <a:latin typeface="Noto Sans Mono CJK JP Regular"/>
              <a:cs typeface="Noto Sans Mono CJK JP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58289" y="4091940"/>
            <a:ext cx="3087624" cy="646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558289" y="4091940"/>
            <a:ext cx="3088005" cy="646430"/>
          </a:xfrm>
          <a:prstGeom prst="rect">
            <a:avLst/>
          </a:prstGeom>
          <a:ln w="6096">
            <a:solidFill>
              <a:srgbClr val="5B9BD4"/>
            </a:solidFill>
          </a:ln>
        </p:spPr>
        <p:txBody>
          <a:bodyPr vert="horz" wrap="square" lIns="0" tIns="1968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55"/>
              </a:spcBef>
            </a:pPr>
            <a:r>
              <a:rPr sz="3600" spc="-5" dirty="0">
                <a:latin typeface="Noto Sans Mono CJK JP Regular"/>
                <a:cs typeface="Noto Sans Mono CJK JP Regular"/>
              </a:rPr>
              <a:t>校外參加研習</a:t>
            </a:r>
            <a:endParaRPr sz="3600">
              <a:latin typeface="Noto Sans Mono CJK JP Regular"/>
              <a:cs typeface="Noto Sans Mono CJK JP Regular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417439" y="4849748"/>
            <a:ext cx="1790700" cy="669925"/>
          </a:xfrm>
          <a:custGeom>
            <a:avLst/>
            <a:gdLst/>
            <a:ahLst/>
            <a:cxnLst/>
            <a:rect l="l" t="t" r="r" b="b"/>
            <a:pathLst>
              <a:path w="1790700" h="669925">
                <a:moveTo>
                  <a:pt x="1790700" y="334899"/>
                </a:moveTo>
                <a:lnTo>
                  <a:pt x="0" y="334899"/>
                </a:lnTo>
                <a:lnTo>
                  <a:pt x="895350" y="669797"/>
                </a:lnTo>
                <a:lnTo>
                  <a:pt x="1790700" y="334899"/>
                </a:lnTo>
                <a:close/>
              </a:path>
              <a:path w="1790700" h="669925">
                <a:moveTo>
                  <a:pt x="1343025" y="0"/>
                </a:moveTo>
                <a:lnTo>
                  <a:pt x="447675" y="0"/>
                </a:lnTo>
                <a:lnTo>
                  <a:pt x="447675" y="334899"/>
                </a:lnTo>
                <a:lnTo>
                  <a:pt x="1343025" y="334899"/>
                </a:lnTo>
                <a:lnTo>
                  <a:pt x="1343025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17439" y="4849748"/>
            <a:ext cx="1790700" cy="669925"/>
          </a:xfrm>
          <a:custGeom>
            <a:avLst/>
            <a:gdLst/>
            <a:ahLst/>
            <a:cxnLst/>
            <a:rect l="l" t="t" r="r" b="b"/>
            <a:pathLst>
              <a:path w="1790700" h="669925">
                <a:moveTo>
                  <a:pt x="0" y="334899"/>
                </a:moveTo>
                <a:lnTo>
                  <a:pt x="447675" y="334899"/>
                </a:lnTo>
                <a:lnTo>
                  <a:pt x="447675" y="0"/>
                </a:lnTo>
                <a:lnTo>
                  <a:pt x="1343025" y="0"/>
                </a:lnTo>
                <a:lnTo>
                  <a:pt x="1343025" y="334899"/>
                </a:lnTo>
                <a:lnTo>
                  <a:pt x="1790700" y="334899"/>
                </a:lnTo>
                <a:lnTo>
                  <a:pt x="895350" y="669797"/>
                </a:lnTo>
                <a:lnTo>
                  <a:pt x="0" y="334899"/>
                </a:lnTo>
                <a:close/>
              </a:path>
            </a:pathLst>
          </a:custGeom>
          <a:ln w="12953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14088" y="5714238"/>
            <a:ext cx="3656075" cy="646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514088" y="5714238"/>
            <a:ext cx="3656329" cy="646430"/>
          </a:xfrm>
          <a:prstGeom prst="rect">
            <a:avLst/>
          </a:prstGeom>
          <a:ln w="6096">
            <a:solidFill>
              <a:srgbClr val="4471C4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L="456565">
              <a:lnSpc>
                <a:spcPct val="100000"/>
              </a:lnSpc>
              <a:spcBef>
                <a:spcPts val="150"/>
              </a:spcBef>
            </a:pPr>
            <a:r>
              <a:rPr sz="3600" dirty="0">
                <a:latin typeface="Noto Sans Mono CJK JP Regular"/>
                <a:cs typeface="Noto Sans Mono CJK JP Regular"/>
              </a:rPr>
              <a:t>分析研習成效</a:t>
            </a:r>
            <a:endParaRPr sz="3600">
              <a:latin typeface="Noto Sans Mono CJK JP Regular"/>
              <a:cs typeface="Noto Sans Mono CJK JP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57400" y="680958"/>
            <a:ext cx="4724400" cy="1354217"/>
          </a:xfrm>
        </p:spPr>
        <p:txBody>
          <a:bodyPr/>
          <a:lstStyle/>
          <a:p>
            <a:r>
              <a:rPr lang="zh-TW" altLang="en-US" dirty="0" smtClean="0"/>
              <a:t>七八九導導報研習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dirty="0"/>
              <a:t>酒駕宣導成果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6248400" cy="48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25475"/>
            <a:ext cx="4762500" cy="61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74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3163" y="1244727"/>
            <a:ext cx="10605135" cy="1736725"/>
          </a:xfrm>
          <a:custGeom>
            <a:avLst/>
            <a:gdLst/>
            <a:ahLst/>
            <a:cxnLst/>
            <a:rect l="l" t="t" r="r" b="b"/>
            <a:pathLst>
              <a:path w="10605135" h="1736725">
                <a:moveTo>
                  <a:pt x="10315321" y="0"/>
                </a:moveTo>
                <a:lnTo>
                  <a:pt x="289433" y="0"/>
                </a:lnTo>
                <a:lnTo>
                  <a:pt x="242487" y="3787"/>
                </a:lnTo>
                <a:lnTo>
                  <a:pt x="197952" y="14751"/>
                </a:lnTo>
                <a:lnTo>
                  <a:pt x="156425" y="32297"/>
                </a:lnTo>
                <a:lnTo>
                  <a:pt x="118500" y="55831"/>
                </a:lnTo>
                <a:lnTo>
                  <a:pt x="84775" y="84756"/>
                </a:lnTo>
                <a:lnTo>
                  <a:pt x="55845" y="118478"/>
                </a:lnTo>
                <a:lnTo>
                  <a:pt x="32307" y="156402"/>
                </a:lnTo>
                <a:lnTo>
                  <a:pt x="14756" y="197933"/>
                </a:lnTo>
                <a:lnTo>
                  <a:pt x="3788" y="242474"/>
                </a:lnTo>
                <a:lnTo>
                  <a:pt x="0" y="289433"/>
                </a:lnTo>
                <a:lnTo>
                  <a:pt x="0" y="1447164"/>
                </a:lnTo>
                <a:lnTo>
                  <a:pt x="3788" y="1494123"/>
                </a:lnTo>
                <a:lnTo>
                  <a:pt x="14756" y="1538664"/>
                </a:lnTo>
                <a:lnTo>
                  <a:pt x="32307" y="1580195"/>
                </a:lnTo>
                <a:lnTo>
                  <a:pt x="55845" y="1618119"/>
                </a:lnTo>
                <a:lnTo>
                  <a:pt x="84775" y="1651841"/>
                </a:lnTo>
                <a:lnTo>
                  <a:pt x="118500" y="1680766"/>
                </a:lnTo>
                <a:lnTo>
                  <a:pt x="156425" y="1704300"/>
                </a:lnTo>
                <a:lnTo>
                  <a:pt x="197952" y="1721846"/>
                </a:lnTo>
                <a:lnTo>
                  <a:pt x="242487" y="1732810"/>
                </a:lnTo>
                <a:lnTo>
                  <a:pt x="289433" y="1736598"/>
                </a:lnTo>
                <a:lnTo>
                  <a:pt x="10315321" y="1736598"/>
                </a:lnTo>
                <a:lnTo>
                  <a:pt x="10362279" y="1732810"/>
                </a:lnTo>
                <a:lnTo>
                  <a:pt x="10406820" y="1721846"/>
                </a:lnTo>
                <a:lnTo>
                  <a:pt x="10448351" y="1704300"/>
                </a:lnTo>
                <a:lnTo>
                  <a:pt x="10486275" y="1680766"/>
                </a:lnTo>
                <a:lnTo>
                  <a:pt x="10519997" y="1651841"/>
                </a:lnTo>
                <a:lnTo>
                  <a:pt x="10548922" y="1618119"/>
                </a:lnTo>
                <a:lnTo>
                  <a:pt x="10572456" y="1580195"/>
                </a:lnTo>
                <a:lnTo>
                  <a:pt x="10590002" y="1538664"/>
                </a:lnTo>
                <a:lnTo>
                  <a:pt x="10600966" y="1494123"/>
                </a:lnTo>
                <a:lnTo>
                  <a:pt x="10604754" y="1447164"/>
                </a:lnTo>
                <a:lnTo>
                  <a:pt x="10604754" y="289433"/>
                </a:lnTo>
                <a:lnTo>
                  <a:pt x="10600966" y="242474"/>
                </a:lnTo>
                <a:lnTo>
                  <a:pt x="10590002" y="197933"/>
                </a:lnTo>
                <a:lnTo>
                  <a:pt x="10572456" y="156402"/>
                </a:lnTo>
                <a:lnTo>
                  <a:pt x="10548922" y="118478"/>
                </a:lnTo>
                <a:lnTo>
                  <a:pt x="10519997" y="84756"/>
                </a:lnTo>
                <a:lnTo>
                  <a:pt x="10486275" y="55831"/>
                </a:lnTo>
                <a:lnTo>
                  <a:pt x="10448351" y="32297"/>
                </a:lnTo>
                <a:lnTo>
                  <a:pt x="10406820" y="14751"/>
                </a:lnTo>
                <a:lnTo>
                  <a:pt x="10362279" y="3787"/>
                </a:lnTo>
                <a:lnTo>
                  <a:pt x="10315321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23163" y="1244727"/>
            <a:ext cx="10605135" cy="1736725"/>
          </a:xfrm>
          <a:custGeom>
            <a:avLst/>
            <a:gdLst/>
            <a:ahLst/>
            <a:cxnLst/>
            <a:rect l="l" t="t" r="r" b="b"/>
            <a:pathLst>
              <a:path w="10605135" h="1736725">
                <a:moveTo>
                  <a:pt x="0" y="289433"/>
                </a:moveTo>
                <a:lnTo>
                  <a:pt x="3788" y="242474"/>
                </a:lnTo>
                <a:lnTo>
                  <a:pt x="14756" y="197933"/>
                </a:lnTo>
                <a:lnTo>
                  <a:pt x="32307" y="156402"/>
                </a:lnTo>
                <a:lnTo>
                  <a:pt x="55845" y="118478"/>
                </a:lnTo>
                <a:lnTo>
                  <a:pt x="84775" y="84756"/>
                </a:lnTo>
                <a:lnTo>
                  <a:pt x="118500" y="55831"/>
                </a:lnTo>
                <a:lnTo>
                  <a:pt x="156425" y="32297"/>
                </a:lnTo>
                <a:lnTo>
                  <a:pt x="197952" y="14751"/>
                </a:lnTo>
                <a:lnTo>
                  <a:pt x="242487" y="3787"/>
                </a:lnTo>
                <a:lnTo>
                  <a:pt x="289433" y="0"/>
                </a:lnTo>
                <a:lnTo>
                  <a:pt x="10315321" y="0"/>
                </a:lnTo>
                <a:lnTo>
                  <a:pt x="10362279" y="3787"/>
                </a:lnTo>
                <a:lnTo>
                  <a:pt x="10406820" y="14751"/>
                </a:lnTo>
                <a:lnTo>
                  <a:pt x="10448351" y="32297"/>
                </a:lnTo>
                <a:lnTo>
                  <a:pt x="10486275" y="55831"/>
                </a:lnTo>
                <a:lnTo>
                  <a:pt x="10519997" y="84756"/>
                </a:lnTo>
                <a:lnTo>
                  <a:pt x="10548922" y="118478"/>
                </a:lnTo>
                <a:lnTo>
                  <a:pt x="10572456" y="156402"/>
                </a:lnTo>
                <a:lnTo>
                  <a:pt x="10590002" y="197933"/>
                </a:lnTo>
                <a:lnTo>
                  <a:pt x="10600966" y="242474"/>
                </a:lnTo>
                <a:lnTo>
                  <a:pt x="10604754" y="289433"/>
                </a:lnTo>
                <a:lnTo>
                  <a:pt x="10604754" y="1447164"/>
                </a:lnTo>
                <a:lnTo>
                  <a:pt x="10600966" y="1494123"/>
                </a:lnTo>
                <a:lnTo>
                  <a:pt x="10590002" y="1538664"/>
                </a:lnTo>
                <a:lnTo>
                  <a:pt x="10572456" y="1580195"/>
                </a:lnTo>
                <a:lnTo>
                  <a:pt x="10548922" y="1618119"/>
                </a:lnTo>
                <a:lnTo>
                  <a:pt x="10519997" y="1651841"/>
                </a:lnTo>
                <a:lnTo>
                  <a:pt x="10486275" y="1680766"/>
                </a:lnTo>
                <a:lnTo>
                  <a:pt x="10448351" y="1704300"/>
                </a:lnTo>
                <a:lnTo>
                  <a:pt x="10406820" y="1721846"/>
                </a:lnTo>
                <a:lnTo>
                  <a:pt x="10362279" y="1732810"/>
                </a:lnTo>
                <a:lnTo>
                  <a:pt x="10315321" y="1736598"/>
                </a:lnTo>
                <a:lnTo>
                  <a:pt x="289433" y="1736598"/>
                </a:lnTo>
                <a:lnTo>
                  <a:pt x="242487" y="1732810"/>
                </a:lnTo>
                <a:lnTo>
                  <a:pt x="197952" y="1721846"/>
                </a:lnTo>
                <a:lnTo>
                  <a:pt x="156425" y="1704300"/>
                </a:lnTo>
                <a:lnTo>
                  <a:pt x="118500" y="1680766"/>
                </a:lnTo>
                <a:lnTo>
                  <a:pt x="84775" y="1651841"/>
                </a:lnTo>
                <a:lnTo>
                  <a:pt x="55845" y="1618119"/>
                </a:lnTo>
                <a:lnTo>
                  <a:pt x="32307" y="1580195"/>
                </a:lnTo>
                <a:lnTo>
                  <a:pt x="14756" y="1538664"/>
                </a:lnTo>
                <a:lnTo>
                  <a:pt x="3788" y="1494123"/>
                </a:lnTo>
                <a:lnTo>
                  <a:pt x="0" y="1447164"/>
                </a:lnTo>
                <a:lnTo>
                  <a:pt x="0" y="289433"/>
                </a:lnTo>
                <a:close/>
              </a:path>
            </a:pathLst>
          </a:custGeom>
          <a:ln w="12954">
            <a:solidFill>
              <a:srgbClr val="AD5A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86358" y="1743456"/>
            <a:ext cx="1010539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FFFFFF"/>
                </a:solidFill>
              </a:rPr>
              <a:t>三.</a:t>
            </a:r>
            <a:r>
              <a:rPr spc="155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向家長與社區民眾進行交通安全宣導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094973" y="6425438"/>
            <a:ext cx="179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0" dirty="0">
                <a:solidFill>
                  <a:srgbClr val="888888"/>
                </a:solidFill>
                <a:latin typeface="Trebuchet MS"/>
                <a:cs typeface="Trebuchet MS"/>
              </a:rPr>
              <a:t>23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451728" y="3252596"/>
            <a:ext cx="1790700" cy="669925"/>
          </a:xfrm>
          <a:custGeom>
            <a:avLst/>
            <a:gdLst/>
            <a:ahLst/>
            <a:cxnLst/>
            <a:rect l="l" t="t" r="r" b="b"/>
            <a:pathLst>
              <a:path w="1790700" h="669925">
                <a:moveTo>
                  <a:pt x="1790700" y="334899"/>
                </a:moveTo>
                <a:lnTo>
                  <a:pt x="0" y="334899"/>
                </a:lnTo>
                <a:lnTo>
                  <a:pt x="895350" y="669797"/>
                </a:lnTo>
                <a:lnTo>
                  <a:pt x="1790700" y="334899"/>
                </a:lnTo>
                <a:close/>
              </a:path>
              <a:path w="1790700" h="669925">
                <a:moveTo>
                  <a:pt x="1343025" y="0"/>
                </a:moveTo>
                <a:lnTo>
                  <a:pt x="447675" y="0"/>
                </a:lnTo>
                <a:lnTo>
                  <a:pt x="447675" y="334899"/>
                </a:lnTo>
                <a:lnTo>
                  <a:pt x="1343025" y="334899"/>
                </a:lnTo>
                <a:lnTo>
                  <a:pt x="134302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51728" y="3252596"/>
            <a:ext cx="1790700" cy="669925"/>
          </a:xfrm>
          <a:custGeom>
            <a:avLst/>
            <a:gdLst/>
            <a:ahLst/>
            <a:cxnLst/>
            <a:rect l="l" t="t" r="r" b="b"/>
            <a:pathLst>
              <a:path w="1790700" h="669925">
                <a:moveTo>
                  <a:pt x="0" y="334899"/>
                </a:moveTo>
                <a:lnTo>
                  <a:pt x="447675" y="334899"/>
                </a:lnTo>
                <a:lnTo>
                  <a:pt x="447675" y="0"/>
                </a:lnTo>
                <a:lnTo>
                  <a:pt x="1343025" y="0"/>
                </a:lnTo>
                <a:lnTo>
                  <a:pt x="1343025" y="334899"/>
                </a:lnTo>
                <a:lnTo>
                  <a:pt x="1790700" y="334899"/>
                </a:lnTo>
                <a:lnTo>
                  <a:pt x="895350" y="669797"/>
                </a:lnTo>
                <a:lnTo>
                  <a:pt x="0" y="334899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45646" y="4707635"/>
            <a:ext cx="1167384" cy="646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058346" y="4740229"/>
            <a:ext cx="1167765" cy="646430"/>
          </a:xfrm>
          <a:prstGeom prst="rect">
            <a:avLst/>
          </a:prstGeom>
          <a:ln w="6095">
            <a:solidFill>
              <a:srgbClr val="5B9BD4"/>
            </a:solidFill>
          </a:ln>
        </p:spPr>
        <p:txBody>
          <a:bodyPr vert="horz" wrap="square" lIns="0" tIns="1968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55"/>
              </a:spcBef>
            </a:pPr>
            <a:r>
              <a:rPr sz="3600" dirty="0">
                <a:latin typeface="Noto Sans Mono CJK JP Regular"/>
                <a:cs typeface="Noto Sans Mono CJK JP Regular"/>
              </a:rPr>
              <a:t>講座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742183" y="3964432"/>
            <a:ext cx="714502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Noto Sans Mono CJK JP Regular"/>
                <a:cs typeface="Noto Sans Mono CJK JP Regular"/>
              </a:rPr>
              <a:t>透過多元形式傳遞學校交安重點</a:t>
            </a:r>
            <a:endParaRPr sz="4000">
              <a:latin typeface="Noto Sans Mono CJK JP Regular"/>
              <a:cs typeface="Noto Sans Mono CJK JP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47672" y="4707635"/>
            <a:ext cx="1167384" cy="646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947672" y="4707635"/>
            <a:ext cx="1167765" cy="573875"/>
          </a:xfrm>
          <a:prstGeom prst="rect">
            <a:avLst/>
          </a:prstGeom>
          <a:ln w="6096">
            <a:solidFill>
              <a:srgbClr val="5B9BD4"/>
            </a:solidFill>
          </a:ln>
        </p:spPr>
        <p:txBody>
          <a:bodyPr vert="horz" wrap="square" lIns="0" tIns="1968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55"/>
              </a:spcBef>
            </a:pPr>
            <a:r>
              <a:rPr lang="zh-TW" altLang="en-US" sz="3600" dirty="0">
                <a:latin typeface="Noto Sans Mono CJK JP Regular"/>
                <a:cs typeface="Noto Sans Mono CJK JP Regular"/>
              </a:rPr>
              <a:t>比賽</a:t>
            </a:r>
            <a:endParaRPr sz="3600" dirty="0">
              <a:latin typeface="Noto Sans Mono CJK JP Regular"/>
              <a:cs typeface="Noto Sans Mono CJK JP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445764" y="4707635"/>
            <a:ext cx="1168146" cy="646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445764" y="4707635"/>
            <a:ext cx="1168400" cy="646430"/>
          </a:xfrm>
          <a:prstGeom prst="rect">
            <a:avLst/>
          </a:prstGeom>
          <a:ln w="6096">
            <a:solidFill>
              <a:srgbClr val="5B9BD4"/>
            </a:solidFill>
          </a:ln>
        </p:spPr>
        <p:txBody>
          <a:bodyPr vert="horz" wrap="square" lIns="0" tIns="1968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55"/>
              </a:spcBef>
            </a:pPr>
            <a:r>
              <a:rPr sz="3600" dirty="0">
                <a:latin typeface="Noto Sans Mono CJK JP Regular"/>
                <a:cs typeface="Noto Sans Mono CJK JP Regular"/>
              </a:rPr>
              <a:t>網頁</a:t>
            </a:r>
          </a:p>
        </p:txBody>
      </p:sp>
      <p:sp>
        <p:nvSpPr>
          <p:cNvPr id="17" name="object 17"/>
          <p:cNvSpPr/>
          <p:nvPr/>
        </p:nvSpPr>
        <p:spPr>
          <a:xfrm>
            <a:off x="6508242" y="4707635"/>
            <a:ext cx="1645158" cy="646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568821" y="4743912"/>
            <a:ext cx="1524000" cy="573875"/>
          </a:xfrm>
          <a:prstGeom prst="rect">
            <a:avLst/>
          </a:prstGeom>
          <a:ln w="6096">
            <a:solidFill>
              <a:srgbClr val="5B9BD4"/>
            </a:solidFill>
          </a:ln>
        </p:spPr>
        <p:txBody>
          <a:bodyPr vert="horz" wrap="square" lIns="0" tIns="1968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55"/>
              </a:spcBef>
            </a:pPr>
            <a:r>
              <a:rPr lang="zh-TW" altLang="en-US" sz="3600" dirty="0">
                <a:latin typeface="Noto Sans Mono CJK JP Regular"/>
                <a:cs typeface="Noto Sans Mono CJK JP Regular"/>
              </a:rPr>
              <a:t>家長日</a:t>
            </a:r>
            <a:endParaRPr sz="3600" dirty="0">
              <a:latin typeface="Noto Sans Mono CJK JP Regular"/>
              <a:cs typeface="Noto Sans Mono CJK JP Regular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382000" y="4704728"/>
            <a:ext cx="1752600" cy="646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8382000" y="4756897"/>
            <a:ext cx="1752600" cy="573234"/>
          </a:xfrm>
          <a:prstGeom prst="rect">
            <a:avLst/>
          </a:prstGeom>
          <a:ln w="6096">
            <a:solidFill>
              <a:srgbClr val="5B9BD4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50"/>
              </a:spcBef>
            </a:pPr>
            <a:r>
              <a:rPr sz="3600" dirty="0" err="1" smtClean="0">
                <a:latin typeface="Noto Sans Mono CJK JP Regular"/>
                <a:cs typeface="Noto Sans Mono CJK JP Regular"/>
              </a:rPr>
              <a:t>校慶</a:t>
            </a:r>
            <a:r>
              <a:rPr lang="zh-TW" altLang="en-US" sz="3600" dirty="0" smtClean="0">
                <a:latin typeface="Noto Sans Mono CJK JP Regular"/>
                <a:cs typeface="Noto Sans Mono CJK JP Regular"/>
              </a:rPr>
              <a:t>日</a:t>
            </a:r>
            <a:endParaRPr sz="3600" dirty="0">
              <a:latin typeface="Noto Sans Mono CJK JP Regular"/>
              <a:cs typeface="Noto Sans Mono CJK JP Regula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64005" y="762000"/>
            <a:ext cx="4470653" cy="914400"/>
          </a:xfrm>
        </p:spPr>
        <p:txBody>
          <a:bodyPr/>
          <a:lstStyle/>
          <a:p>
            <a:r>
              <a:rPr lang="zh-TW" altLang="en-US" dirty="0" smtClean="0"/>
              <a:t>交通安全活動宣導</a:t>
            </a:r>
            <a:endParaRPr lang="zh-TW" alt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7400"/>
            <a:ext cx="5922264" cy="322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57200"/>
            <a:ext cx="4381500" cy="61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369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580" y="840105"/>
            <a:ext cx="10764520" cy="2176780"/>
          </a:xfrm>
          <a:custGeom>
            <a:avLst/>
            <a:gdLst/>
            <a:ahLst/>
            <a:cxnLst/>
            <a:rect l="l" t="t" r="r" b="b"/>
            <a:pathLst>
              <a:path w="10764520" h="2176780">
                <a:moveTo>
                  <a:pt x="10401300" y="0"/>
                </a:moveTo>
                <a:lnTo>
                  <a:pt x="362724" y="0"/>
                </a:lnTo>
                <a:lnTo>
                  <a:pt x="313504" y="3311"/>
                </a:lnTo>
                <a:lnTo>
                  <a:pt x="266297" y="12959"/>
                </a:lnTo>
                <a:lnTo>
                  <a:pt x="221534" y="28509"/>
                </a:lnTo>
                <a:lnTo>
                  <a:pt x="179649" y="49530"/>
                </a:lnTo>
                <a:lnTo>
                  <a:pt x="141073" y="75588"/>
                </a:lnTo>
                <a:lnTo>
                  <a:pt x="106238" y="106251"/>
                </a:lnTo>
                <a:lnTo>
                  <a:pt x="75577" y="141087"/>
                </a:lnTo>
                <a:lnTo>
                  <a:pt x="49522" y="179662"/>
                </a:lnTo>
                <a:lnTo>
                  <a:pt x="28504" y="221545"/>
                </a:lnTo>
                <a:lnTo>
                  <a:pt x="12956" y="266303"/>
                </a:lnTo>
                <a:lnTo>
                  <a:pt x="3311" y="313502"/>
                </a:lnTo>
                <a:lnTo>
                  <a:pt x="0" y="362712"/>
                </a:lnTo>
                <a:lnTo>
                  <a:pt x="0" y="1813560"/>
                </a:lnTo>
                <a:lnTo>
                  <a:pt x="3311" y="1862769"/>
                </a:lnTo>
                <a:lnTo>
                  <a:pt x="12956" y="1909968"/>
                </a:lnTo>
                <a:lnTo>
                  <a:pt x="28504" y="1954726"/>
                </a:lnTo>
                <a:lnTo>
                  <a:pt x="49522" y="1996609"/>
                </a:lnTo>
                <a:lnTo>
                  <a:pt x="75577" y="2035184"/>
                </a:lnTo>
                <a:lnTo>
                  <a:pt x="106238" y="2070020"/>
                </a:lnTo>
                <a:lnTo>
                  <a:pt x="141073" y="2100683"/>
                </a:lnTo>
                <a:lnTo>
                  <a:pt x="179649" y="2126742"/>
                </a:lnTo>
                <a:lnTo>
                  <a:pt x="221534" y="2147762"/>
                </a:lnTo>
                <a:lnTo>
                  <a:pt x="266297" y="2163312"/>
                </a:lnTo>
                <a:lnTo>
                  <a:pt x="313504" y="2172960"/>
                </a:lnTo>
                <a:lnTo>
                  <a:pt x="362724" y="2176272"/>
                </a:lnTo>
                <a:lnTo>
                  <a:pt x="10401300" y="2176272"/>
                </a:lnTo>
                <a:lnTo>
                  <a:pt x="10450509" y="2172960"/>
                </a:lnTo>
                <a:lnTo>
                  <a:pt x="10497708" y="2163312"/>
                </a:lnTo>
                <a:lnTo>
                  <a:pt x="10542466" y="2147762"/>
                </a:lnTo>
                <a:lnTo>
                  <a:pt x="10584349" y="2126742"/>
                </a:lnTo>
                <a:lnTo>
                  <a:pt x="10622924" y="2100683"/>
                </a:lnTo>
                <a:lnTo>
                  <a:pt x="10657760" y="2070020"/>
                </a:lnTo>
                <a:lnTo>
                  <a:pt x="10688423" y="2035184"/>
                </a:lnTo>
                <a:lnTo>
                  <a:pt x="10714482" y="1996609"/>
                </a:lnTo>
                <a:lnTo>
                  <a:pt x="10735502" y="1954726"/>
                </a:lnTo>
                <a:lnTo>
                  <a:pt x="10751052" y="1909968"/>
                </a:lnTo>
                <a:lnTo>
                  <a:pt x="10760700" y="1862769"/>
                </a:lnTo>
                <a:lnTo>
                  <a:pt x="10764012" y="1813560"/>
                </a:lnTo>
                <a:lnTo>
                  <a:pt x="10764012" y="362712"/>
                </a:lnTo>
                <a:lnTo>
                  <a:pt x="10760700" y="313502"/>
                </a:lnTo>
                <a:lnTo>
                  <a:pt x="10751052" y="266303"/>
                </a:lnTo>
                <a:lnTo>
                  <a:pt x="10735502" y="221545"/>
                </a:lnTo>
                <a:lnTo>
                  <a:pt x="10714482" y="179662"/>
                </a:lnTo>
                <a:lnTo>
                  <a:pt x="10688423" y="141087"/>
                </a:lnTo>
                <a:lnTo>
                  <a:pt x="10657760" y="106251"/>
                </a:lnTo>
                <a:lnTo>
                  <a:pt x="10622924" y="75588"/>
                </a:lnTo>
                <a:lnTo>
                  <a:pt x="10584349" y="49530"/>
                </a:lnTo>
                <a:lnTo>
                  <a:pt x="10542466" y="28509"/>
                </a:lnTo>
                <a:lnTo>
                  <a:pt x="10497708" y="12959"/>
                </a:lnTo>
                <a:lnTo>
                  <a:pt x="10450509" y="3311"/>
                </a:lnTo>
                <a:lnTo>
                  <a:pt x="1040130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8580" y="840105"/>
            <a:ext cx="10764520" cy="2176780"/>
          </a:xfrm>
          <a:custGeom>
            <a:avLst/>
            <a:gdLst/>
            <a:ahLst/>
            <a:cxnLst/>
            <a:rect l="l" t="t" r="r" b="b"/>
            <a:pathLst>
              <a:path w="10764520" h="2176780">
                <a:moveTo>
                  <a:pt x="0" y="362712"/>
                </a:moveTo>
                <a:lnTo>
                  <a:pt x="3311" y="313502"/>
                </a:lnTo>
                <a:lnTo>
                  <a:pt x="12956" y="266303"/>
                </a:lnTo>
                <a:lnTo>
                  <a:pt x="28504" y="221545"/>
                </a:lnTo>
                <a:lnTo>
                  <a:pt x="49522" y="179662"/>
                </a:lnTo>
                <a:lnTo>
                  <a:pt x="75577" y="141087"/>
                </a:lnTo>
                <a:lnTo>
                  <a:pt x="106238" y="106251"/>
                </a:lnTo>
                <a:lnTo>
                  <a:pt x="141073" y="75588"/>
                </a:lnTo>
                <a:lnTo>
                  <a:pt x="179649" y="49530"/>
                </a:lnTo>
                <a:lnTo>
                  <a:pt x="221534" y="28509"/>
                </a:lnTo>
                <a:lnTo>
                  <a:pt x="266297" y="12959"/>
                </a:lnTo>
                <a:lnTo>
                  <a:pt x="313504" y="3311"/>
                </a:lnTo>
                <a:lnTo>
                  <a:pt x="362724" y="0"/>
                </a:lnTo>
                <a:lnTo>
                  <a:pt x="10401300" y="0"/>
                </a:lnTo>
                <a:lnTo>
                  <a:pt x="10450509" y="3311"/>
                </a:lnTo>
                <a:lnTo>
                  <a:pt x="10497708" y="12959"/>
                </a:lnTo>
                <a:lnTo>
                  <a:pt x="10542466" y="28509"/>
                </a:lnTo>
                <a:lnTo>
                  <a:pt x="10584349" y="49529"/>
                </a:lnTo>
                <a:lnTo>
                  <a:pt x="10622924" y="75588"/>
                </a:lnTo>
                <a:lnTo>
                  <a:pt x="10657760" y="106251"/>
                </a:lnTo>
                <a:lnTo>
                  <a:pt x="10688423" y="141087"/>
                </a:lnTo>
                <a:lnTo>
                  <a:pt x="10714482" y="179662"/>
                </a:lnTo>
                <a:lnTo>
                  <a:pt x="10735502" y="221545"/>
                </a:lnTo>
                <a:lnTo>
                  <a:pt x="10751052" y="266303"/>
                </a:lnTo>
                <a:lnTo>
                  <a:pt x="10760700" y="313502"/>
                </a:lnTo>
                <a:lnTo>
                  <a:pt x="10764012" y="362712"/>
                </a:lnTo>
                <a:lnTo>
                  <a:pt x="10764012" y="1813560"/>
                </a:lnTo>
                <a:lnTo>
                  <a:pt x="10760700" y="1862769"/>
                </a:lnTo>
                <a:lnTo>
                  <a:pt x="10751052" y="1909968"/>
                </a:lnTo>
                <a:lnTo>
                  <a:pt x="10735502" y="1954726"/>
                </a:lnTo>
                <a:lnTo>
                  <a:pt x="10714482" y="1996609"/>
                </a:lnTo>
                <a:lnTo>
                  <a:pt x="10688423" y="2035184"/>
                </a:lnTo>
                <a:lnTo>
                  <a:pt x="10657760" y="2070020"/>
                </a:lnTo>
                <a:lnTo>
                  <a:pt x="10622924" y="2100683"/>
                </a:lnTo>
                <a:lnTo>
                  <a:pt x="10584349" y="2126741"/>
                </a:lnTo>
                <a:lnTo>
                  <a:pt x="10542466" y="2147762"/>
                </a:lnTo>
                <a:lnTo>
                  <a:pt x="10497708" y="2163312"/>
                </a:lnTo>
                <a:lnTo>
                  <a:pt x="10450509" y="2172960"/>
                </a:lnTo>
                <a:lnTo>
                  <a:pt x="10401300" y="2176272"/>
                </a:lnTo>
                <a:lnTo>
                  <a:pt x="362724" y="2176272"/>
                </a:lnTo>
                <a:lnTo>
                  <a:pt x="313504" y="2172960"/>
                </a:lnTo>
                <a:lnTo>
                  <a:pt x="266297" y="2163312"/>
                </a:lnTo>
                <a:lnTo>
                  <a:pt x="221534" y="2147762"/>
                </a:lnTo>
                <a:lnTo>
                  <a:pt x="179649" y="2126742"/>
                </a:lnTo>
                <a:lnTo>
                  <a:pt x="141073" y="2100683"/>
                </a:lnTo>
                <a:lnTo>
                  <a:pt x="106238" y="2070020"/>
                </a:lnTo>
                <a:lnTo>
                  <a:pt x="75577" y="2035184"/>
                </a:lnTo>
                <a:lnTo>
                  <a:pt x="49522" y="1996609"/>
                </a:lnTo>
                <a:lnTo>
                  <a:pt x="28504" y="1954726"/>
                </a:lnTo>
                <a:lnTo>
                  <a:pt x="12956" y="1909968"/>
                </a:lnTo>
                <a:lnTo>
                  <a:pt x="3311" y="1862769"/>
                </a:lnTo>
                <a:lnTo>
                  <a:pt x="0" y="1813560"/>
                </a:lnTo>
                <a:lnTo>
                  <a:pt x="0" y="362712"/>
                </a:lnTo>
                <a:close/>
              </a:path>
            </a:pathLst>
          </a:custGeom>
          <a:ln w="12954">
            <a:solidFill>
              <a:srgbClr val="AD5A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23366" y="888491"/>
            <a:ext cx="10105390" cy="2037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55700" marR="5080" indent="-1143000" algn="just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FFFFFF"/>
                </a:solidFill>
              </a:rPr>
              <a:t>四.</a:t>
            </a:r>
            <a:r>
              <a:rPr spc="155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規劃符合交通安全核心能力的教學課 程與設計相關教案，並運用相關資源 進行教學。</a:t>
            </a:r>
          </a:p>
        </p:txBody>
      </p:sp>
      <p:sp>
        <p:nvSpPr>
          <p:cNvPr id="5" name="object 5"/>
          <p:cNvSpPr/>
          <p:nvPr/>
        </p:nvSpPr>
        <p:spPr>
          <a:xfrm>
            <a:off x="5451728" y="3252596"/>
            <a:ext cx="1790700" cy="669925"/>
          </a:xfrm>
          <a:custGeom>
            <a:avLst/>
            <a:gdLst/>
            <a:ahLst/>
            <a:cxnLst/>
            <a:rect l="l" t="t" r="r" b="b"/>
            <a:pathLst>
              <a:path w="1790700" h="669925">
                <a:moveTo>
                  <a:pt x="1790700" y="334899"/>
                </a:moveTo>
                <a:lnTo>
                  <a:pt x="0" y="334899"/>
                </a:lnTo>
                <a:lnTo>
                  <a:pt x="895350" y="669797"/>
                </a:lnTo>
                <a:lnTo>
                  <a:pt x="1790700" y="334899"/>
                </a:lnTo>
                <a:close/>
              </a:path>
              <a:path w="1790700" h="669925">
                <a:moveTo>
                  <a:pt x="1343025" y="0"/>
                </a:moveTo>
                <a:lnTo>
                  <a:pt x="447675" y="0"/>
                </a:lnTo>
                <a:lnTo>
                  <a:pt x="447675" y="334899"/>
                </a:lnTo>
                <a:lnTo>
                  <a:pt x="1343025" y="334899"/>
                </a:lnTo>
                <a:lnTo>
                  <a:pt x="134302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51728" y="3252596"/>
            <a:ext cx="1790700" cy="669925"/>
          </a:xfrm>
          <a:custGeom>
            <a:avLst/>
            <a:gdLst/>
            <a:ahLst/>
            <a:cxnLst/>
            <a:rect l="l" t="t" r="r" b="b"/>
            <a:pathLst>
              <a:path w="1790700" h="669925">
                <a:moveTo>
                  <a:pt x="0" y="334899"/>
                </a:moveTo>
                <a:lnTo>
                  <a:pt x="447675" y="334899"/>
                </a:lnTo>
                <a:lnTo>
                  <a:pt x="447675" y="0"/>
                </a:lnTo>
                <a:lnTo>
                  <a:pt x="1343025" y="0"/>
                </a:lnTo>
                <a:lnTo>
                  <a:pt x="1343025" y="334899"/>
                </a:lnTo>
                <a:lnTo>
                  <a:pt x="1790700" y="334899"/>
                </a:lnTo>
                <a:lnTo>
                  <a:pt x="895350" y="669797"/>
                </a:lnTo>
                <a:lnTo>
                  <a:pt x="0" y="334899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491739" y="3982211"/>
            <a:ext cx="714502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>
                <a:latin typeface="Noto Sans Mono CJK JP Regular"/>
                <a:cs typeface="Noto Sans Mono CJK JP Regular"/>
              </a:rPr>
              <a:t>針對交安知識分類進行教學活動</a:t>
            </a:r>
            <a:endParaRPr sz="4000">
              <a:latin typeface="Noto Sans Mono CJK JP Regular"/>
              <a:cs typeface="Noto Sans Mono CJK JP Regular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78835" y="4742688"/>
            <a:ext cx="1167384" cy="646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878835" y="4742688"/>
            <a:ext cx="1167765" cy="646430"/>
          </a:xfrm>
          <a:prstGeom prst="rect">
            <a:avLst/>
          </a:prstGeom>
          <a:ln w="6096">
            <a:solidFill>
              <a:srgbClr val="5B9BD4"/>
            </a:solidFill>
          </a:ln>
        </p:spPr>
        <p:txBody>
          <a:bodyPr vert="horz" wrap="square" lIns="0" tIns="1968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55"/>
              </a:spcBef>
            </a:pPr>
            <a:r>
              <a:rPr sz="3600" dirty="0">
                <a:latin typeface="Noto Sans Mono CJK JP Regular"/>
                <a:cs typeface="Noto Sans Mono CJK JP Regular"/>
              </a:rPr>
              <a:t>行人</a:t>
            </a:r>
            <a:endParaRPr sz="3600">
              <a:latin typeface="Noto Sans Mono CJK JP Regular"/>
              <a:cs typeface="Noto Sans Mono CJK JP Reg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76928" y="4742688"/>
            <a:ext cx="1575053" cy="646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376928" y="4742688"/>
            <a:ext cx="1575435" cy="646430"/>
          </a:xfrm>
          <a:prstGeom prst="rect">
            <a:avLst/>
          </a:prstGeom>
          <a:ln w="6096">
            <a:solidFill>
              <a:srgbClr val="5B9BD4"/>
            </a:solidFill>
          </a:ln>
        </p:spPr>
        <p:txBody>
          <a:bodyPr vert="horz" wrap="square" lIns="0" tIns="1968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55"/>
              </a:spcBef>
            </a:pPr>
            <a:r>
              <a:rPr sz="3600" dirty="0">
                <a:latin typeface="Noto Sans Mono CJK JP Regular"/>
                <a:cs typeface="Noto Sans Mono CJK JP Regular"/>
              </a:rPr>
              <a:t>自行車</a:t>
            </a:r>
            <a:endParaRPr sz="3600">
              <a:latin typeface="Noto Sans Mono CJK JP Regular"/>
              <a:cs typeface="Noto Sans Mono CJK JP Reg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282690" y="4742688"/>
            <a:ext cx="2954273" cy="646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282690" y="4742688"/>
            <a:ext cx="2954655" cy="646430"/>
          </a:xfrm>
          <a:prstGeom prst="rect">
            <a:avLst/>
          </a:prstGeom>
          <a:ln w="6096">
            <a:solidFill>
              <a:srgbClr val="5B9BD4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25"/>
              </a:spcBef>
            </a:pPr>
            <a:r>
              <a:rPr sz="3600" dirty="0">
                <a:latin typeface="Noto Sans Mono CJK JP Regular"/>
                <a:cs typeface="Noto Sans Mono CJK JP Regular"/>
              </a:rPr>
              <a:t>搭乘交通工具</a:t>
            </a:r>
            <a:endParaRPr sz="3600">
              <a:latin typeface="Noto Sans Mono CJK JP Regular"/>
              <a:cs typeface="Noto Sans Mono CJK JP Regular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284467" y="5486400"/>
            <a:ext cx="2097534" cy="646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282690" y="5518062"/>
            <a:ext cx="2099311" cy="582852"/>
          </a:xfrm>
          <a:prstGeom prst="rect">
            <a:avLst/>
          </a:prstGeom>
          <a:ln w="6096">
            <a:solidFill>
              <a:srgbClr val="5B9BD4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25"/>
              </a:spcBef>
            </a:pPr>
            <a:r>
              <a:rPr sz="3600" dirty="0" err="1" smtClean="0">
                <a:latin typeface="Noto Sans Mono CJK JP Regular"/>
                <a:cs typeface="Noto Sans Mono CJK JP Regular"/>
              </a:rPr>
              <a:t>交安知識</a:t>
            </a:r>
            <a:endParaRPr sz="3600" dirty="0">
              <a:latin typeface="Noto Sans Mono CJK JP Regular"/>
              <a:cs typeface="Noto Sans Mono CJK JP Regular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235">
              <a:lnSpc>
                <a:spcPts val="1240"/>
              </a:lnSpc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7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62835" y="1241298"/>
            <a:ext cx="307784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5" dirty="0">
                <a:solidFill>
                  <a:srgbClr val="006F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CJK JP Regular"/>
              </a:rPr>
              <a:t>臺北市立</a:t>
            </a:r>
            <a:endParaRPr sz="6000" dirty="0">
              <a:latin typeface="標楷體" panose="03000509000000000000" pitchFamily="65" charset="-120"/>
              <a:ea typeface="標楷體" panose="03000509000000000000" pitchFamily="65" charset="-120"/>
              <a:cs typeface="Noto Sans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41945" y="1241298"/>
            <a:ext cx="3076575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006F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CJK JP Regular"/>
              </a:rPr>
              <a:t>國民中學</a:t>
            </a:r>
            <a:endParaRPr sz="6000" dirty="0">
              <a:latin typeface="標楷體" panose="03000509000000000000" pitchFamily="65" charset="-120"/>
              <a:ea typeface="標楷體" panose="03000509000000000000" pitchFamily="65" charset="-120"/>
              <a:cs typeface="Noto Sans CJK JP Reg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72215" y="2679624"/>
            <a:ext cx="627252" cy="6450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60870" y="2679624"/>
            <a:ext cx="621030" cy="626110"/>
          </a:xfrm>
          <a:custGeom>
            <a:avLst/>
            <a:gdLst/>
            <a:ahLst/>
            <a:cxnLst/>
            <a:rect l="l" t="t" r="r" b="b"/>
            <a:pathLst>
              <a:path w="621029" h="626110">
                <a:moveTo>
                  <a:pt x="507912" y="459105"/>
                </a:moveTo>
                <a:lnTo>
                  <a:pt x="429005" y="459105"/>
                </a:lnTo>
                <a:lnTo>
                  <a:pt x="458555" y="499250"/>
                </a:lnTo>
                <a:lnTo>
                  <a:pt x="491569" y="540432"/>
                </a:lnTo>
                <a:lnTo>
                  <a:pt x="528036" y="582638"/>
                </a:lnTo>
                <a:lnTo>
                  <a:pt x="567944" y="625856"/>
                </a:lnTo>
                <a:lnTo>
                  <a:pt x="621029" y="591566"/>
                </a:lnTo>
                <a:lnTo>
                  <a:pt x="583600" y="549032"/>
                </a:lnTo>
                <a:lnTo>
                  <a:pt x="549645" y="509521"/>
                </a:lnTo>
                <a:lnTo>
                  <a:pt x="519165" y="473041"/>
                </a:lnTo>
                <a:lnTo>
                  <a:pt x="507912" y="459105"/>
                </a:lnTo>
                <a:close/>
              </a:path>
              <a:path w="621029" h="626110">
                <a:moveTo>
                  <a:pt x="389431" y="289687"/>
                </a:moveTo>
                <a:lnTo>
                  <a:pt x="324992" y="289687"/>
                </a:lnTo>
                <a:lnTo>
                  <a:pt x="340540" y="322357"/>
                </a:lnTo>
                <a:lnTo>
                  <a:pt x="356885" y="353313"/>
                </a:lnTo>
                <a:lnTo>
                  <a:pt x="374016" y="382555"/>
                </a:lnTo>
                <a:lnTo>
                  <a:pt x="391922" y="410083"/>
                </a:lnTo>
                <a:lnTo>
                  <a:pt x="367643" y="438749"/>
                </a:lnTo>
                <a:lnTo>
                  <a:pt x="339152" y="470951"/>
                </a:lnTo>
                <a:lnTo>
                  <a:pt x="306443" y="506689"/>
                </a:lnTo>
                <a:lnTo>
                  <a:pt x="269510" y="545962"/>
                </a:lnTo>
                <a:lnTo>
                  <a:pt x="228346" y="588772"/>
                </a:lnTo>
                <a:lnTo>
                  <a:pt x="280924" y="623316"/>
                </a:lnTo>
                <a:lnTo>
                  <a:pt x="327689" y="575762"/>
                </a:lnTo>
                <a:lnTo>
                  <a:pt x="367966" y="532542"/>
                </a:lnTo>
                <a:lnTo>
                  <a:pt x="401742" y="493656"/>
                </a:lnTo>
                <a:lnTo>
                  <a:pt x="429005" y="459105"/>
                </a:lnTo>
                <a:lnTo>
                  <a:pt x="507912" y="459105"/>
                </a:lnTo>
                <a:lnTo>
                  <a:pt x="492160" y="439596"/>
                </a:lnTo>
                <a:lnTo>
                  <a:pt x="468629" y="409194"/>
                </a:lnTo>
                <a:lnTo>
                  <a:pt x="488634" y="381261"/>
                </a:lnTo>
                <a:lnTo>
                  <a:pt x="501183" y="360426"/>
                </a:lnTo>
                <a:lnTo>
                  <a:pt x="431291" y="360426"/>
                </a:lnTo>
                <a:lnTo>
                  <a:pt x="410856" y="326518"/>
                </a:lnTo>
                <a:lnTo>
                  <a:pt x="390874" y="292242"/>
                </a:lnTo>
                <a:lnTo>
                  <a:pt x="389431" y="289687"/>
                </a:lnTo>
                <a:close/>
              </a:path>
              <a:path w="621029" h="626110">
                <a:moveTo>
                  <a:pt x="192912" y="305308"/>
                </a:moveTo>
                <a:lnTo>
                  <a:pt x="88391" y="305308"/>
                </a:lnTo>
                <a:lnTo>
                  <a:pt x="90042" y="307721"/>
                </a:lnTo>
                <a:lnTo>
                  <a:pt x="100421" y="322125"/>
                </a:lnTo>
                <a:lnTo>
                  <a:pt x="110775" y="335994"/>
                </a:lnTo>
                <a:lnTo>
                  <a:pt x="121082" y="349315"/>
                </a:lnTo>
                <a:lnTo>
                  <a:pt x="131317" y="362077"/>
                </a:lnTo>
                <a:lnTo>
                  <a:pt x="131317" y="623062"/>
                </a:lnTo>
                <a:lnTo>
                  <a:pt x="192912" y="623062"/>
                </a:lnTo>
                <a:lnTo>
                  <a:pt x="192912" y="420878"/>
                </a:lnTo>
                <a:lnTo>
                  <a:pt x="266288" y="420878"/>
                </a:lnTo>
                <a:lnTo>
                  <a:pt x="255867" y="409985"/>
                </a:lnTo>
                <a:lnTo>
                  <a:pt x="233473" y="385873"/>
                </a:lnTo>
                <a:lnTo>
                  <a:pt x="212484" y="362499"/>
                </a:lnTo>
                <a:lnTo>
                  <a:pt x="192912" y="339852"/>
                </a:lnTo>
                <a:lnTo>
                  <a:pt x="192912" y="305308"/>
                </a:lnTo>
                <a:close/>
              </a:path>
              <a:path w="621029" h="626110">
                <a:moveTo>
                  <a:pt x="96392" y="155575"/>
                </a:moveTo>
                <a:lnTo>
                  <a:pt x="36067" y="155575"/>
                </a:lnTo>
                <a:lnTo>
                  <a:pt x="32987" y="211365"/>
                </a:lnTo>
                <a:lnTo>
                  <a:pt x="29840" y="265370"/>
                </a:lnTo>
                <a:lnTo>
                  <a:pt x="26621" y="317684"/>
                </a:lnTo>
                <a:lnTo>
                  <a:pt x="23349" y="368024"/>
                </a:lnTo>
                <a:lnTo>
                  <a:pt x="19699" y="420878"/>
                </a:lnTo>
                <a:lnTo>
                  <a:pt x="16594" y="463545"/>
                </a:lnTo>
                <a:lnTo>
                  <a:pt x="13045" y="509521"/>
                </a:lnTo>
                <a:lnTo>
                  <a:pt x="9576" y="551941"/>
                </a:lnTo>
                <a:lnTo>
                  <a:pt x="5969" y="593471"/>
                </a:lnTo>
                <a:lnTo>
                  <a:pt x="65786" y="599440"/>
                </a:lnTo>
                <a:lnTo>
                  <a:pt x="69691" y="560144"/>
                </a:lnTo>
                <a:lnTo>
                  <a:pt x="73532" y="517064"/>
                </a:lnTo>
                <a:lnTo>
                  <a:pt x="77311" y="470201"/>
                </a:lnTo>
                <a:lnTo>
                  <a:pt x="81025" y="419560"/>
                </a:lnTo>
                <a:lnTo>
                  <a:pt x="84677" y="365145"/>
                </a:lnTo>
                <a:lnTo>
                  <a:pt x="88264" y="306959"/>
                </a:lnTo>
                <a:lnTo>
                  <a:pt x="88391" y="305308"/>
                </a:lnTo>
                <a:lnTo>
                  <a:pt x="192912" y="305308"/>
                </a:lnTo>
                <a:lnTo>
                  <a:pt x="192912" y="276733"/>
                </a:lnTo>
                <a:lnTo>
                  <a:pt x="131317" y="276733"/>
                </a:lnTo>
                <a:lnTo>
                  <a:pt x="130497" y="272161"/>
                </a:lnTo>
                <a:lnTo>
                  <a:pt x="90297" y="272161"/>
                </a:lnTo>
                <a:lnTo>
                  <a:pt x="91000" y="257609"/>
                </a:lnTo>
                <a:lnTo>
                  <a:pt x="92338" y="233870"/>
                </a:lnTo>
                <a:lnTo>
                  <a:pt x="94061" y="201535"/>
                </a:lnTo>
                <a:lnTo>
                  <a:pt x="95254" y="178308"/>
                </a:lnTo>
                <a:lnTo>
                  <a:pt x="96392" y="155575"/>
                </a:lnTo>
                <a:close/>
              </a:path>
              <a:path w="621029" h="626110">
                <a:moveTo>
                  <a:pt x="266288" y="420878"/>
                </a:moveTo>
                <a:lnTo>
                  <a:pt x="192912" y="420878"/>
                </a:lnTo>
                <a:lnTo>
                  <a:pt x="200866" y="434238"/>
                </a:lnTo>
                <a:lnTo>
                  <a:pt x="211582" y="448421"/>
                </a:lnTo>
                <a:lnTo>
                  <a:pt x="225170" y="463545"/>
                </a:lnTo>
                <a:lnTo>
                  <a:pt x="241300" y="479298"/>
                </a:lnTo>
                <a:lnTo>
                  <a:pt x="279653" y="434848"/>
                </a:lnTo>
                <a:lnTo>
                  <a:pt x="266288" y="420878"/>
                </a:lnTo>
                <a:close/>
              </a:path>
              <a:path w="621029" h="626110">
                <a:moveTo>
                  <a:pt x="377063" y="132080"/>
                </a:moveTo>
                <a:lnTo>
                  <a:pt x="312420" y="132080"/>
                </a:lnTo>
                <a:lnTo>
                  <a:pt x="305631" y="154967"/>
                </a:lnTo>
                <a:lnTo>
                  <a:pt x="298402" y="178308"/>
                </a:lnTo>
                <a:lnTo>
                  <a:pt x="282575" y="226441"/>
                </a:lnTo>
                <a:lnTo>
                  <a:pt x="261540" y="286051"/>
                </a:lnTo>
                <a:lnTo>
                  <a:pt x="236220" y="350520"/>
                </a:lnTo>
                <a:lnTo>
                  <a:pt x="297179" y="366522"/>
                </a:lnTo>
                <a:lnTo>
                  <a:pt x="306062" y="345426"/>
                </a:lnTo>
                <a:lnTo>
                  <a:pt x="313658" y="325580"/>
                </a:lnTo>
                <a:lnTo>
                  <a:pt x="319979" y="306959"/>
                </a:lnTo>
                <a:lnTo>
                  <a:pt x="324992" y="289687"/>
                </a:lnTo>
                <a:lnTo>
                  <a:pt x="389431" y="289687"/>
                </a:lnTo>
                <a:lnTo>
                  <a:pt x="371320" y="257609"/>
                </a:lnTo>
                <a:lnTo>
                  <a:pt x="352171" y="222631"/>
                </a:lnTo>
                <a:lnTo>
                  <a:pt x="358882" y="201535"/>
                </a:lnTo>
                <a:lnTo>
                  <a:pt x="365283" y="179403"/>
                </a:lnTo>
                <a:lnTo>
                  <a:pt x="371351" y="156247"/>
                </a:lnTo>
                <a:lnTo>
                  <a:pt x="377063" y="132080"/>
                </a:lnTo>
                <a:close/>
              </a:path>
              <a:path w="621029" h="626110">
                <a:moveTo>
                  <a:pt x="596181" y="290322"/>
                </a:moveTo>
                <a:lnTo>
                  <a:pt x="533908" y="290322"/>
                </a:lnTo>
                <a:lnTo>
                  <a:pt x="537862" y="308443"/>
                </a:lnTo>
                <a:lnTo>
                  <a:pt x="542496" y="327183"/>
                </a:lnTo>
                <a:lnTo>
                  <a:pt x="547820" y="346543"/>
                </a:lnTo>
                <a:lnTo>
                  <a:pt x="553847" y="366522"/>
                </a:lnTo>
                <a:lnTo>
                  <a:pt x="615696" y="353568"/>
                </a:lnTo>
                <a:lnTo>
                  <a:pt x="601153" y="306959"/>
                </a:lnTo>
                <a:lnTo>
                  <a:pt x="596181" y="290322"/>
                </a:lnTo>
                <a:close/>
              </a:path>
              <a:path w="621029" h="626110">
                <a:moveTo>
                  <a:pt x="552703" y="132080"/>
                </a:moveTo>
                <a:lnTo>
                  <a:pt x="487807" y="132080"/>
                </a:lnTo>
                <a:lnTo>
                  <a:pt x="491999" y="150229"/>
                </a:lnTo>
                <a:lnTo>
                  <a:pt x="496585" y="168878"/>
                </a:lnTo>
                <a:lnTo>
                  <a:pt x="501576" y="188051"/>
                </a:lnTo>
                <a:lnTo>
                  <a:pt x="506984" y="207772"/>
                </a:lnTo>
                <a:lnTo>
                  <a:pt x="490602" y="248608"/>
                </a:lnTo>
                <a:lnTo>
                  <a:pt x="472519" y="287670"/>
                </a:lnTo>
                <a:lnTo>
                  <a:pt x="452745" y="324947"/>
                </a:lnTo>
                <a:lnTo>
                  <a:pt x="431291" y="360426"/>
                </a:lnTo>
                <a:lnTo>
                  <a:pt x="501183" y="360426"/>
                </a:lnTo>
                <a:lnTo>
                  <a:pt x="506174" y="352139"/>
                </a:lnTo>
                <a:lnTo>
                  <a:pt x="521261" y="321825"/>
                </a:lnTo>
                <a:lnTo>
                  <a:pt x="533908" y="290322"/>
                </a:lnTo>
                <a:lnTo>
                  <a:pt x="596181" y="290322"/>
                </a:lnTo>
                <a:lnTo>
                  <a:pt x="587579" y="261540"/>
                </a:lnTo>
                <a:lnTo>
                  <a:pt x="574968" y="217249"/>
                </a:lnTo>
                <a:lnTo>
                  <a:pt x="563339" y="174097"/>
                </a:lnTo>
                <a:lnTo>
                  <a:pt x="552703" y="132080"/>
                </a:lnTo>
                <a:close/>
              </a:path>
              <a:path w="621029" h="626110">
                <a:moveTo>
                  <a:pt x="192912" y="155575"/>
                </a:moveTo>
                <a:lnTo>
                  <a:pt x="131317" y="155575"/>
                </a:lnTo>
                <a:lnTo>
                  <a:pt x="131317" y="276733"/>
                </a:lnTo>
                <a:lnTo>
                  <a:pt x="192912" y="276733"/>
                </a:lnTo>
                <a:lnTo>
                  <a:pt x="192912" y="155575"/>
                </a:lnTo>
                <a:close/>
              </a:path>
              <a:path w="621029" h="626110">
                <a:moveTo>
                  <a:pt x="114935" y="244602"/>
                </a:moveTo>
                <a:lnTo>
                  <a:pt x="90297" y="272161"/>
                </a:lnTo>
                <a:lnTo>
                  <a:pt x="130497" y="272161"/>
                </a:lnTo>
                <a:lnTo>
                  <a:pt x="129865" y="268640"/>
                </a:lnTo>
                <a:lnTo>
                  <a:pt x="126650" y="260572"/>
                </a:lnTo>
                <a:lnTo>
                  <a:pt x="121673" y="252551"/>
                </a:lnTo>
                <a:lnTo>
                  <a:pt x="114935" y="244602"/>
                </a:lnTo>
                <a:close/>
              </a:path>
              <a:path w="621029" h="626110">
                <a:moveTo>
                  <a:pt x="253364" y="95250"/>
                </a:moveTo>
                <a:lnTo>
                  <a:pt x="0" y="95250"/>
                </a:lnTo>
                <a:lnTo>
                  <a:pt x="0" y="155575"/>
                </a:lnTo>
                <a:lnTo>
                  <a:pt x="253364" y="155575"/>
                </a:lnTo>
                <a:lnTo>
                  <a:pt x="253364" y="95250"/>
                </a:lnTo>
                <a:close/>
              </a:path>
              <a:path w="621029" h="626110">
                <a:moveTo>
                  <a:pt x="608584" y="71882"/>
                </a:moveTo>
                <a:lnTo>
                  <a:pt x="257937" y="71882"/>
                </a:lnTo>
                <a:lnTo>
                  <a:pt x="257937" y="132080"/>
                </a:lnTo>
                <a:lnTo>
                  <a:pt x="608584" y="132080"/>
                </a:lnTo>
                <a:lnTo>
                  <a:pt x="608584" y="71882"/>
                </a:lnTo>
                <a:close/>
              </a:path>
              <a:path w="621029" h="626110">
                <a:moveTo>
                  <a:pt x="192912" y="0"/>
                </a:moveTo>
                <a:lnTo>
                  <a:pt x="131317" y="0"/>
                </a:lnTo>
                <a:lnTo>
                  <a:pt x="131317" y="95250"/>
                </a:lnTo>
                <a:lnTo>
                  <a:pt x="192912" y="95250"/>
                </a:lnTo>
                <a:lnTo>
                  <a:pt x="192912" y="0"/>
                </a:lnTo>
                <a:close/>
              </a:path>
              <a:path w="621029" h="626110">
                <a:moveTo>
                  <a:pt x="458215" y="254"/>
                </a:moveTo>
                <a:lnTo>
                  <a:pt x="393826" y="254"/>
                </a:lnTo>
                <a:lnTo>
                  <a:pt x="393826" y="71882"/>
                </a:lnTo>
                <a:lnTo>
                  <a:pt x="458215" y="71882"/>
                </a:lnTo>
                <a:lnTo>
                  <a:pt x="458215" y="2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05600" y="2670227"/>
            <a:ext cx="1327277" cy="6355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2901886" y="3733800"/>
            <a:ext cx="5130991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dirty="0" err="1" smtClean="0">
                <a:latin typeface="文鼎粗隸" panose="020B0609010101010101" pitchFamily="49" charset="-120"/>
                <a:ea typeface="文鼎粗隸" panose="020B0609010101010101" pitchFamily="49" charset="-120"/>
                <a:cs typeface="Noto Sans CJK JP Regular"/>
              </a:rPr>
              <a:t>分享人</a:t>
            </a:r>
            <a:r>
              <a:rPr lang="zh-TW" altLang="en-US" sz="4400" dirty="0" smtClean="0">
                <a:latin typeface="文鼎粗隸" panose="020B0609010101010101" pitchFamily="49" charset="-120"/>
                <a:ea typeface="文鼎粗隸" panose="020B0609010101010101" pitchFamily="49" charset="-120"/>
                <a:cs typeface="Noto Sans CJK JP Regular"/>
              </a:rPr>
              <a:t>：余國珍校長</a:t>
            </a:r>
            <a:endParaRPr sz="4400" dirty="0">
              <a:latin typeface="文鼎粗隸" panose="020B0609010101010101" pitchFamily="49" charset="-120"/>
              <a:ea typeface="文鼎粗隸" panose="020B0609010101010101" pitchFamily="49" charset="-120"/>
              <a:cs typeface="Noto Sans CJK JP Regular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159235" y="6463538"/>
            <a:ext cx="1282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z="1200" spc="-25" dirty="0">
                <a:solidFill>
                  <a:srgbClr val="888888"/>
                </a:solidFill>
                <a:latin typeface="Trebuchet MS"/>
                <a:cs typeface="Trebuchet MS"/>
              </a:rPr>
              <a:t>2</a:t>
            </a:fld>
            <a:endParaRPr sz="1200">
              <a:latin typeface="Trebuchet MS"/>
              <a:cs typeface="Trebuchet M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5127201" y="1157517"/>
            <a:ext cx="188064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6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中正</a:t>
            </a:r>
            <a:endParaRPr lang="zh-TW" altLang="en-US" sz="6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2262660" y="2496575"/>
            <a:ext cx="2956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>
                <a:latin typeface="文鼎新中特黑" panose="020B0609010101010101" pitchFamily="49" charset="-120"/>
                <a:ea typeface="文鼎新中特黑" panose="020B0609010101010101" pitchFamily="49" charset="-120"/>
              </a:rPr>
              <a:t>交通安全</a:t>
            </a:r>
            <a:endParaRPr lang="zh-TW" altLang="en-US" sz="5400" dirty="0">
              <a:latin typeface="文鼎新中特黑" panose="020B0609010101010101" pitchFamily="49" charset="-120"/>
              <a:ea typeface="文鼎新中特黑" panose="020B0609010101010101" pitchFamily="49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34000" y="609601"/>
            <a:ext cx="6248400" cy="838200"/>
          </a:xfrm>
        </p:spPr>
        <p:txBody>
          <a:bodyPr/>
          <a:lstStyle/>
          <a:p>
            <a:r>
              <a:rPr lang="zh-TW" altLang="en-US" dirty="0" smtClean="0"/>
              <a:t>各領域融入交通安全議題</a:t>
            </a:r>
            <a:endParaRPr lang="zh-TW" alt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457200"/>
            <a:ext cx="4495800" cy="61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54163"/>
            <a:ext cx="3741737" cy="530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2590800"/>
            <a:ext cx="3084480" cy="384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9039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7402" y="872108"/>
            <a:ext cx="11132185" cy="1997710"/>
          </a:xfrm>
          <a:custGeom>
            <a:avLst/>
            <a:gdLst/>
            <a:ahLst/>
            <a:cxnLst/>
            <a:rect l="l" t="t" r="r" b="b"/>
            <a:pathLst>
              <a:path w="11132185" h="1997710">
                <a:moveTo>
                  <a:pt x="10799191" y="0"/>
                </a:moveTo>
                <a:lnTo>
                  <a:pt x="332879" y="0"/>
                </a:lnTo>
                <a:lnTo>
                  <a:pt x="283688" y="3610"/>
                </a:lnTo>
                <a:lnTo>
                  <a:pt x="236739" y="14098"/>
                </a:lnTo>
                <a:lnTo>
                  <a:pt x="192545" y="30948"/>
                </a:lnTo>
                <a:lnTo>
                  <a:pt x="151622" y="53644"/>
                </a:lnTo>
                <a:lnTo>
                  <a:pt x="114485" y="81669"/>
                </a:lnTo>
                <a:lnTo>
                  <a:pt x="81649" y="114509"/>
                </a:lnTo>
                <a:lnTo>
                  <a:pt x="53628" y="151647"/>
                </a:lnTo>
                <a:lnTo>
                  <a:pt x="30938" y="192568"/>
                </a:lnTo>
                <a:lnTo>
                  <a:pt x="14093" y="236755"/>
                </a:lnTo>
                <a:lnTo>
                  <a:pt x="3609" y="283693"/>
                </a:lnTo>
                <a:lnTo>
                  <a:pt x="0" y="332866"/>
                </a:lnTo>
                <a:lnTo>
                  <a:pt x="0" y="1664335"/>
                </a:lnTo>
                <a:lnTo>
                  <a:pt x="3609" y="1713508"/>
                </a:lnTo>
                <a:lnTo>
                  <a:pt x="14093" y="1760446"/>
                </a:lnTo>
                <a:lnTo>
                  <a:pt x="30938" y="1804633"/>
                </a:lnTo>
                <a:lnTo>
                  <a:pt x="53628" y="1845554"/>
                </a:lnTo>
                <a:lnTo>
                  <a:pt x="81649" y="1882692"/>
                </a:lnTo>
                <a:lnTo>
                  <a:pt x="114485" y="1915532"/>
                </a:lnTo>
                <a:lnTo>
                  <a:pt x="151622" y="1943557"/>
                </a:lnTo>
                <a:lnTo>
                  <a:pt x="192545" y="1966253"/>
                </a:lnTo>
                <a:lnTo>
                  <a:pt x="236739" y="1983103"/>
                </a:lnTo>
                <a:lnTo>
                  <a:pt x="283688" y="1993591"/>
                </a:lnTo>
                <a:lnTo>
                  <a:pt x="332879" y="1997202"/>
                </a:lnTo>
                <a:lnTo>
                  <a:pt x="10799191" y="1997202"/>
                </a:lnTo>
                <a:lnTo>
                  <a:pt x="10848364" y="1993591"/>
                </a:lnTo>
                <a:lnTo>
                  <a:pt x="10895302" y="1983103"/>
                </a:lnTo>
                <a:lnTo>
                  <a:pt x="10939489" y="1966253"/>
                </a:lnTo>
                <a:lnTo>
                  <a:pt x="10980410" y="1943557"/>
                </a:lnTo>
                <a:lnTo>
                  <a:pt x="11017548" y="1915532"/>
                </a:lnTo>
                <a:lnTo>
                  <a:pt x="11050388" y="1882692"/>
                </a:lnTo>
                <a:lnTo>
                  <a:pt x="11078413" y="1845554"/>
                </a:lnTo>
                <a:lnTo>
                  <a:pt x="11101109" y="1804633"/>
                </a:lnTo>
                <a:lnTo>
                  <a:pt x="11117959" y="1760446"/>
                </a:lnTo>
                <a:lnTo>
                  <a:pt x="11128447" y="1713508"/>
                </a:lnTo>
                <a:lnTo>
                  <a:pt x="11132058" y="1664335"/>
                </a:lnTo>
                <a:lnTo>
                  <a:pt x="11132058" y="332866"/>
                </a:lnTo>
                <a:lnTo>
                  <a:pt x="11128447" y="283693"/>
                </a:lnTo>
                <a:lnTo>
                  <a:pt x="11117959" y="236755"/>
                </a:lnTo>
                <a:lnTo>
                  <a:pt x="11101109" y="192568"/>
                </a:lnTo>
                <a:lnTo>
                  <a:pt x="11078413" y="151647"/>
                </a:lnTo>
                <a:lnTo>
                  <a:pt x="11050388" y="114509"/>
                </a:lnTo>
                <a:lnTo>
                  <a:pt x="11017548" y="81669"/>
                </a:lnTo>
                <a:lnTo>
                  <a:pt x="10980410" y="53644"/>
                </a:lnTo>
                <a:lnTo>
                  <a:pt x="10939489" y="30948"/>
                </a:lnTo>
                <a:lnTo>
                  <a:pt x="10895302" y="14098"/>
                </a:lnTo>
                <a:lnTo>
                  <a:pt x="10848364" y="3610"/>
                </a:lnTo>
                <a:lnTo>
                  <a:pt x="10799191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57402" y="872108"/>
            <a:ext cx="11132185" cy="1997710"/>
          </a:xfrm>
          <a:custGeom>
            <a:avLst/>
            <a:gdLst/>
            <a:ahLst/>
            <a:cxnLst/>
            <a:rect l="l" t="t" r="r" b="b"/>
            <a:pathLst>
              <a:path w="11132185" h="1997710">
                <a:moveTo>
                  <a:pt x="0" y="332866"/>
                </a:moveTo>
                <a:lnTo>
                  <a:pt x="3609" y="283693"/>
                </a:lnTo>
                <a:lnTo>
                  <a:pt x="14093" y="236755"/>
                </a:lnTo>
                <a:lnTo>
                  <a:pt x="30938" y="192568"/>
                </a:lnTo>
                <a:lnTo>
                  <a:pt x="53628" y="151647"/>
                </a:lnTo>
                <a:lnTo>
                  <a:pt x="81649" y="114509"/>
                </a:lnTo>
                <a:lnTo>
                  <a:pt x="114485" y="81669"/>
                </a:lnTo>
                <a:lnTo>
                  <a:pt x="151622" y="53644"/>
                </a:lnTo>
                <a:lnTo>
                  <a:pt x="192545" y="30948"/>
                </a:lnTo>
                <a:lnTo>
                  <a:pt x="236739" y="14098"/>
                </a:lnTo>
                <a:lnTo>
                  <a:pt x="283688" y="3610"/>
                </a:lnTo>
                <a:lnTo>
                  <a:pt x="332879" y="0"/>
                </a:lnTo>
                <a:lnTo>
                  <a:pt x="10799191" y="0"/>
                </a:lnTo>
                <a:lnTo>
                  <a:pt x="10848364" y="3610"/>
                </a:lnTo>
                <a:lnTo>
                  <a:pt x="10895302" y="14098"/>
                </a:lnTo>
                <a:lnTo>
                  <a:pt x="10939489" y="30948"/>
                </a:lnTo>
                <a:lnTo>
                  <a:pt x="10980410" y="53644"/>
                </a:lnTo>
                <a:lnTo>
                  <a:pt x="11017548" y="81669"/>
                </a:lnTo>
                <a:lnTo>
                  <a:pt x="11050388" y="114509"/>
                </a:lnTo>
                <a:lnTo>
                  <a:pt x="11078413" y="151647"/>
                </a:lnTo>
                <a:lnTo>
                  <a:pt x="11101109" y="192568"/>
                </a:lnTo>
                <a:lnTo>
                  <a:pt x="11117959" y="236755"/>
                </a:lnTo>
                <a:lnTo>
                  <a:pt x="11128447" y="283693"/>
                </a:lnTo>
                <a:lnTo>
                  <a:pt x="11132058" y="332866"/>
                </a:lnTo>
                <a:lnTo>
                  <a:pt x="11132058" y="1664335"/>
                </a:lnTo>
                <a:lnTo>
                  <a:pt x="11128447" y="1713508"/>
                </a:lnTo>
                <a:lnTo>
                  <a:pt x="11117959" y="1760446"/>
                </a:lnTo>
                <a:lnTo>
                  <a:pt x="11101109" y="1804633"/>
                </a:lnTo>
                <a:lnTo>
                  <a:pt x="11078413" y="1845554"/>
                </a:lnTo>
                <a:lnTo>
                  <a:pt x="11050388" y="1882692"/>
                </a:lnTo>
                <a:lnTo>
                  <a:pt x="11017548" y="1915532"/>
                </a:lnTo>
                <a:lnTo>
                  <a:pt x="10980410" y="1943557"/>
                </a:lnTo>
                <a:lnTo>
                  <a:pt x="10939489" y="1966253"/>
                </a:lnTo>
                <a:lnTo>
                  <a:pt x="10895302" y="1983103"/>
                </a:lnTo>
                <a:lnTo>
                  <a:pt x="10848364" y="1993591"/>
                </a:lnTo>
                <a:lnTo>
                  <a:pt x="10799191" y="1997202"/>
                </a:lnTo>
                <a:lnTo>
                  <a:pt x="332879" y="1997202"/>
                </a:lnTo>
                <a:lnTo>
                  <a:pt x="283688" y="1993591"/>
                </a:lnTo>
                <a:lnTo>
                  <a:pt x="236739" y="1983103"/>
                </a:lnTo>
                <a:lnTo>
                  <a:pt x="192545" y="1966253"/>
                </a:lnTo>
                <a:lnTo>
                  <a:pt x="151622" y="1943557"/>
                </a:lnTo>
                <a:lnTo>
                  <a:pt x="114485" y="1915532"/>
                </a:lnTo>
                <a:lnTo>
                  <a:pt x="81649" y="1882692"/>
                </a:lnTo>
                <a:lnTo>
                  <a:pt x="53628" y="1845554"/>
                </a:lnTo>
                <a:lnTo>
                  <a:pt x="30938" y="1804633"/>
                </a:lnTo>
                <a:lnTo>
                  <a:pt x="14093" y="1760446"/>
                </a:lnTo>
                <a:lnTo>
                  <a:pt x="3609" y="1713508"/>
                </a:lnTo>
                <a:lnTo>
                  <a:pt x="0" y="1664335"/>
                </a:lnTo>
                <a:lnTo>
                  <a:pt x="0" y="332866"/>
                </a:lnTo>
                <a:close/>
              </a:path>
            </a:pathLst>
          </a:custGeom>
          <a:ln w="12954">
            <a:solidFill>
              <a:srgbClr val="AD5A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33551" y="1165606"/>
            <a:ext cx="10668000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55700" marR="5080" indent="-11430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FFFFFF"/>
                </a:solidFill>
              </a:rPr>
              <a:t>五.</a:t>
            </a:r>
            <a:r>
              <a:rPr spc="155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落實校內交通情境設置與教學，妥善辦 </a:t>
            </a:r>
            <a:r>
              <a:rPr dirty="0">
                <a:solidFill>
                  <a:srgbClr val="FFFFFF"/>
                </a:solidFill>
              </a:rPr>
              <a:t>理校外教學輔導活動</a:t>
            </a:r>
          </a:p>
        </p:txBody>
      </p:sp>
      <p:sp>
        <p:nvSpPr>
          <p:cNvPr id="5" name="object 5"/>
          <p:cNvSpPr/>
          <p:nvPr/>
        </p:nvSpPr>
        <p:spPr>
          <a:xfrm>
            <a:off x="5406771" y="3130676"/>
            <a:ext cx="1790700" cy="669925"/>
          </a:xfrm>
          <a:custGeom>
            <a:avLst/>
            <a:gdLst/>
            <a:ahLst/>
            <a:cxnLst/>
            <a:rect l="l" t="t" r="r" b="b"/>
            <a:pathLst>
              <a:path w="1790700" h="669925">
                <a:moveTo>
                  <a:pt x="1790700" y="334899"/>
                </a:moveTo>
                <a:lnTo>
                  <a:pt x="0" y="334899"/>
                </a:lnTo>
                <a:lnTo>
                  <a:pt x="895350" y="669798"/>
                </a:lnTo>
                <a:lnTo>
                  <a:pt x="1790700" y="334899"/>
                </a:lnTo>
                <a:close/>
              </a:path>
              <a:path w="1790700" h="669925">
                <a:moveTo>
                  <a:pt x="1343025" y="0"/>
                </a:moveTo>
                <a:lnTo>
                  <a:pt x="447675" y="0"/>
                </a:lnTo>
                <a:lnTo>
                  <a:pt x="447675" y="334899"/>
                </a:lnTo>
                <a:lnTo>
                  <a:pt x="1343025" y="334899"/>
                </a:lnTo>
                <a:lnTo>
                  <a:pt x="134302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06771" y="3130676"/>
            <a:ext cx="1790700" cy="669925"/>
          </a:xfrm>
          <a:custGeom>
            <a:avLst/>
            <a:gdLst/>
            <a:ahLst/>
            <a:cxnLst/>
            <a:rect l="l" t="t" r="r" b="b"/>
            <a:pathLst>
              <a:path w="1790700" h="669925">
                <a:moveTo>
                  <a:pt x="0" y="334899"/>
                </a:moveTo>
                <a:lnTo>
                  <a:pt x="447675" y="334899"/>
                </a:lnTo>
                <a:lnTo>
                  <a:pt x="447675" y="0"/>
                </a:lnTo>
                <a:lnTo>
                  <a:pt x="1343025" y="0"/>
                </a:lnTo>
                <a:lnTo>
                  <a:pt x="1343025" y="334899"/>
                </a:lnTo>
                <a:lnTo>
                  <a:pt x="1790700" y="334899"/>
                </a:lnTo>
                <a:lnTo>
                  <a:pt x="895350" y="669798"/>
                </a:lnTo>
                <a:lnTo>
                  <a:pt x="0" y="334899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63445" y="4389120"/>
            <a:ext cx="3842004" cy="7696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663445" y="4389120"/>
            <a:ext cx="3842385" cy="769620"/>
          </a:xfrm>
          <a:prstGeom prst="rect">
            <a:avLst/>
          </a:prstGeom>
          <a:ln w="6096">
            <a:solidFill>
              <a:srgbClr val="5B9BD4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05"/>
              </a:spcBef>
            </a:pPr>
            <a:r>
              <a:rPr sz="4400" spc="-5" dirty="0">
                <a:latin typeface="Noto Sans Mono CJK JP Regular"/>
                <a:cs typeface="Noto Sans Mono CJK JP Regular"/>
              </a:rPr>
              <a:t>校內情境設置</a:t>
            </a:r>
            <a:endParaRPr sz="4400">
              <a:latin typeface="Noto Sans Mono CJK JP Regular"/>
              <a:cs typeface="Noto Sans Mono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06896" y="4389120"/>
            <a:ext cx="3842004" cy="769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406896" y="4389120"/>
            <a:ext cx="3842385" cy="769620"/>
          </a:xfrm>
          <a:prstGeom prst="rect">
            <a:avLst/>
          </a:prstGeom>
          <a:ln w="6096">
            <a:solidFill>
              <a:srgbClr val="5B9BD4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05"/>
              </a:spcBef>
            </a:pPr>
            <a:r>
              <a:rPr sz="4400" spc="-5" dirty="0">
                <a:latin typeface="Noto Sans Mono CJK JP Regular"/>
                <a:cs typeface="Noto Sans Mono CJK JP Regular"/>
              </a:rPr>
              <a:t>校外教學辦理</a:t>
            </a:r>
            <a:endParaRPr sz="4400">
              <a:latin typeface="Noto Sans Mono CJK JP Regular"/>
              <a:cs typeface="Noto Sans Mono CJK JP Regular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235">
              <a:lnSpc>
                <a:spcPts val="1240"/>
              </a:lnSpc>
            </a:pPr>
            <a:fld id="{81D60167-4931-47E6-BA6A-407CBD079E47}" type="slidenum">
              <a:rPr spc="-25" dirty="0"/>
              <a:t>21</a:t>
            </a:fld>
            <a:endParaRPr spc="-2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05000" y="609601"/>
            <a:ext cx="6553200" cy="677108"/>
          </a:xfrm>
        </p:spPr>
        <p:txBody>
          <a:bodyPr/>
          <a:lstStyle/>
          <a:p>
            <a:r>
              <a:rPr lang="zh-TW" altLang="en-US" dirty="0" smtClean="0"/>
              <a:t>校內</a:t>
            </a:r>
            <a:r>
              <a:rPr lang="zh-TW" altLang="en-US" dirty="0" smtClean="0"/>
              <a:t>校外情境教育接地</a:t>
            </a:r>
            <a:r>
              <a:rPr lang="zh-TW" altLang="en-US" dirty="0" smtClean="0"/>
              <a:t>氣</a:t>
            </a:r>
            <a:endParaRPr lang="zh-TW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3860800" cy="430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00200"/>
            <a:ext cx="2933700" cy="433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725" y="2438400"/>
            <a:ext cx="3022600" cy="385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09600"/>
            <a:ext cx="2971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7558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717550"/>
            <a:ext cx="6248400" cy="677108"/>
          </a:xfrm>
        </p:spPr>
        <p:txBody>
          <a:bodyPr/>
          <a:lstStyle/>
          <a:p>
            <a:r>
              <a:rPr lang="zh-TW" altLang="en-US" dirty="0"/>
              <a:t>校內</a:t>
            </a:r>
            <a:r>
              <a:rPr lang="zh-TW" altLang="en-US" dirty="0"/>
              <a:t>校外情境教育接地</a:t>
            </a:r>
            <a:r>
              <a:rPr lang="zh-TW" altLang="en-US" dirty="0"/>
              <a:t>氣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41910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63575"/>
            <a:ext cx="4267200" cy="596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057399"/>
            <a:ext cx="3276600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5572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580" y="2063876"/>
            <a:ext cx="10515600" cy="1511935"/>
          </a:xfrm>
          <a:custGeom>
            <a:avLst/>
            <a:gdLst/>
            <a:ahLst/>
            <a:cxnLst/>
            <a:rect l="l" t="t" r="r" b="b"/>
            <a:pathLst>
              <a:path w="10515600" h="1511935">
                <a:moveTo>
                  <a:pt x="10263632" y="0"/>
                </a:moveTo>
                <a:lnTo>
                  <a:pt x="251980" y="0"/>
                </a:lnTo>
                <a:lnTo>
                  <a:pt x="206686" y="4058"/>
                </a:lnTo>
                <a:lnTo>
                  <a:pt x="164055" y="15759"/>
                </a:lnTo>
                <a:lnTo>
                  <a:pt x="124800" y="34393"/>
                </a:lnTo>
                <a:lnTo>
                  <a:pt x="89632" y="59248"/>
                </a:lnTo>
                <a:lnTo>
                  <a:pt x="59262" y="89614"/>
                </a:lnTo>
                <a:lnTo>
                  <a:pt x="34402" y="124779"/>
                </a:lnTo>
                <a:lnTo>
                  <a:pt x="15764" y="164034"/>
                </a:lnTo>
                <a:lnTo>
                  <a:pt x="4059" y="206667"/>
                </a:lnTo>
                <a:lnTo>
                  <a:pt x="0" y="251968"/>
                </a:lnTo>
                <a:lnTo>
                  <a:pt x="0" y="1259839"/>
                </a:lnTo>
                <a:lnTo>
                  <a:pt x="4059" y="1305140"/>
                </a:lnTo>
                <a:lnTo>
                  <a:pt x="15764" y="1347773"/>
                </a:lnTo>
                <a:lnTo>
                  <a:pt x="34402" y="1387028"/>
                </a:lnTo>
                <a:lnTo>
                  <a:pt x="59262" y="1422193"/>
                </a:lnTo>
                <a:lnTo>
                  <a:pt x="89632" y="1452559"/>
                </a:lnTo>
                <a:lnTo>
                  <a:pt x="124800" y="1477414"/>
                </a:lnTo>
                <a:lnTo>
                  <a:pt x="164055" y="1496048"/>
                </a:lnTo>
                <a:lnTo>
                  <a:pt x="206686" y="1507749"/>
                </a:lnTo>
                <a:lnTo>
                  <a:pt x="251980" y="1511808"/>
                </a:lnTo>
                <a:lnTo>
                  <a:pt x="10263632" y="1511808"/>
                </a:lnTo>
                <a:lnTo>
                  <a:pt x="10308932" y="1507749"/>
                </a:lnTo>
                <a:lnTo>
                  <a:pt x="10351565" y="1496048"/>
                </a:lnTo>
                <a:lnTo>
                  <a:pt x="10390820" y="1477414"/>
                </a:lnTo>
                <a:lnTo>
                  <a:pt x="10425985" y="1452559"/>
                </a:lnTo>
                <a:lnTo>
                  <a:pt x="10456351" y="1422193"/>
                </a:lnTo>
                <a:lnTo>
                  <a:pt x="10481206" y="1387028"/>
                </a:lnTo>
                <a:lnTo>
                  <a:pt x="10499840" y="1347773"/>
                </a:lnTo>
                <a:lnTo>
                  <a:pt x="10511541" y="1305140"/>
                </a:lnTo>
                <a:lnTo>
                  <a:pt x="10515600" y="1259839"/>
                </a:lnTo>
                <a:lnTo>
                  <a:pt x="10515600" y="251968"/>
                </a:lnTo>
                <a:lnTo>
                  <a:pt x="10511541" y="206667"/>
                </a:lnTo>
                <a:lnTo>
                  <a:pt x="10499840" y="164034"/>
                </a:lnTo>
                <a:lnTo>
                  <a:pt x="10481206" y="124779"/>
                </a:lnTo>
                <a:lnTo>
                  <a:pt x="10456351" y="89614"/>
                </a:lnTo>
                <a:lnTo>
                  <a:pt x="10425985" y="59248"/>
                </a:lnTo>
                <a:lnTo>
                  <a:pt x="10390820" y="34393"/>
                </a:lnTo>
                <a:lnTo>
                  <a:pt x="10351565" y="15759"/>
                </a:lnTo>
                <a:lnTo>
                  <a:pt x="10308932" y="4058"/>
                </a:lnTo>
                <a:lnTo>
                  <a:pt x="10263632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8580" y="2063876"/>
            <a:ext cx="10515600" cy="1511935"/>
          </a:xfrm>
          <a:custGeom>
            <a:avLst/>
            <a:gdLst/>
            <a:ahLst/>
            <a:cxnLst/>
            <a:rect l="l" t="t" r="r" b="b"/>
            <a:pathLst>
              <a:path w="10515600" h="1511935">
                <a:moveTo>
                  <a:pt x="0" y="251968"/>
                </a:moveTo>
                <a:lnTo>
                  <a:pt x="4059" y="206667"/>
                </a:lnTo>
                <a:lnTo>
                  <a:pt x="15764" y="164034"/>
                </a:lnTo>
                <a:lnTo>
                  <a:pt x="34402" y="124779"/>
                </a:lnTo>
                <a:lnTo>
                  <a:pt x="59262" y="89614"/>
                </a:lnTo>
                <a:lnTo>
                  <a:pt x="89632" y="59248"/>
                </a:lnTo>
                <a:lnTo>
                  <a:pt x="124800" y="34393"/>
                </a:lnTo>
                <a:lnTo>
                  <a:pt x="164055" y="15759"/>
                </a:lnTo>
                <a:lnTo>
                  <a:pt x="206686" y="4058"/>
                </a:lnTo>
                <a:lnTo>
                  <a:pt x="251980" y="0"/>
                </a:lnTo>
                <a:lnTo>
                  <a:pt x="10263632" y="0"/>
                </a:lnTo>
                <a:lnTo>
                  <a:pt x="10308932" y="4058"/>
                </a:lnTo>
                <a:lnTo>
                  <a:pt x="10351565" y="15759"/>
                </a:lnTo>
                <a:lnTo>
                  <a:pt x="10390820" y="34393"/>
                </a:lnTo>
                <a:lnTo>
                  <a:pt x="10425985" y="59248"/>
                </a:lnTo>
                <a:lnTo>
                  <a:pt x="10456351" y="89614"/>
                </a:lnTo>
                <a:lnTo>
                  <a:pt x="10481206" y="124779"/>
                </a:lnTo>
                <a:lnTo>
                  <a:pt x="10499840" y="164034"/>
                </a:lnTo>
                <a:lnTo>
                  <a:pt x="10511541" y="206667"/>
                </a:lnTo>
                <a:lnTo>
                  <a:pt x="10515600" y="251968"/>
                </a:lnTo>
                <a:lnTo>
                  <a:pt x="10515600" y="1259839"/>
                </a:lnTo>
                <a:lnTo>
                  <a:pt x="10511541" y="1305140"/>
                </a:lnTo>
                <a:lnTo>
                  <a:pt x="10499840" y="1347773"/>
                </a:lnTo>
                <a:lnTo>
                  <a:pt x="10481206" y="1387028"/>
                </a:lnTo>
                <a:lnTo>
                  <a:pt x="10456351" y="1422193"/>
                </a:lnTo>
                <a:lnTo>
                  <a:pt x="10425985" y="1452559"/>
                </a:lnTo>
                <a:lnTo>
                  <a:pt x="10390820" y="1477414"/>
                </a:lnTo>
                <a:lnTo>
                  <a:pt x="10351565" y="1496048"/>
                </a:lnTo>
                <a:lnTo>
                  <a:pt x="10308932" y="1507749"/>
                </a:lnTo>
                <a:lnTo>
                  <a:pt x="10263632" y="1511808"/>
                </a:lnTo>
                <a:lnTo>
                  <a:pt x="251980" y="1511808"/>
                </a:lnTo>
                <a:lnTo>
                  <a:pt x="206686" y="1507749"/>
                </a:lnTo>
                <a:lnTo>
                  <a:pt x="164055" y="1496048"/>
                </a:lnTo>
                <a:lnTo>
                  <a:pt x="124800" y="1477414"/>
                </a:lnTo>
                <a:lnTo>
                  <a:pt x="89632" y="1452559"/>
                </a:lnTo>
                <a:lnTo>
                  <a:pt x="59262" y="1422193"/>
                </a:lnTo>
                <a:lnTo>
                  <a:pt x="34402" y="1387028"/>
                </a:lnTo>
                <a:lnTo>
                  <a:pt x="15764" y="1347773"/>
                </a:lnTo>
                <a:lnTo>
                  <a:pt x="4059" y="1305140"/>
                </a:lnTo>
                <a:lnTo>
                  <a:pt x="0" y="1259839"/>
                </a:lnTo>
                <a:lnTo>
                  <a:pt x="0" y="251968"/>
                </a:lnTo>
                <a:close/>
              </a:path>
            </a:pathLst>
          </a:custGeom>
          <a:ln w="12954">
            <a:solidFill>
              <a:srgbClr val="AD5A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0853" y="2417571"/>
            <a:ext cx="72644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FFFF"/>
                </a:solidFill>
              </a:rPr>
              <a:t>六.</a:t>
            </a:r>
            <a:r>
              <a:rPr sz="4800" spc="-695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舉辦各類交通安全活動</a:t>
            </a:r>
            <a:endParaRPr sz="480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235">
              <a:lnSpc>
                <a:spcPts val="1240"/>
              </a:lnSpc>
            </a:pPr>
            <a:fld id="{81D60167-4931-47E6-BA6A-407CBD079E47}" type="slidenum">
              <a:rPr spc="-25" dirty="0"/>
              <a:t>24</a:t>
            </a:fld>
            <a:endParaRPr spc="-25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0" y="523875"/>
            <a:ext cx="5715000" cy="762000"/>
          </a:xfrm>
        </p:spPr>
        <p:txBody>
          <a:bodyPr/>
          <a:lstStyle/>
          <a:p>
            <a:r>
              <a:rPr lang="zh-TW" altLang="en-US" dirty="0" smtClean="0"/>
              <a:t>強化交安教育宣導活動</a:t>
            </a:r>
            <a:endParaRPr lang="zh-TW" alt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38237"/>
            <a:ext cx="3886200" cy="570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828800"/>
            <a:ext cx="3954463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88" y="1257300"/>
            <a:ext cx="3725863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009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6462" y="1375028"/>
            <a:ext cx="10676890" cy="2026920"/>
          </a:xfrm>
          <a:custGeom>
            <a:avLst/>
            <a:gdLst/>
            <a:ahLst/>
            <a:cxnLst/>
            <a:rect l="l" t="t" r="r" b="b"/>
            <a:pathLst>
              <a:path w="10676890" h="2026920">
                <a:moveTo>
                  <a:pt x="10338562" y="0"/>
                </a:moveTo>
                <a:lnTo>
                  <a:pt x="337832" y="0"/>
                </a:lnTo>
                <a:lnTo>
                  <a:pt x="291991" y="3084"/>
                </a:lnTo>
                <a:lnTo>
                  <a:pt x="248024" y="12067"/>
                </a:lnTo>
                <a:lnTo>
                  <a:pt x="206334" y="26548"/>
                </a:lnTo>
                <a:lnTo>
                  <a:pt x="167323" y="46124"/>
                </a:lnTo>
                <a:lnTo>
                  <a:pt x="131394" y="70392"/>
                </a:lnTo>
                <a:lnTo>
                  <a:pt x="98950" y="98948"/>
                </a:lnTo>
                <a:lnTo>
                  <a:pt x="70392" y="131392"/>
                </a:lnTo>
                <a:lnTo>
                  <a:pt x="46124" y="167320"/>
                </a:lnTo>
                <a:lnTo>
                  <a:pt x="26549" y="206329"/>
                </a:lnTo>
                <a:lnTo>
                  <a:pt x="12067" y="248017"/>
                </a:lnTo>
                <a:lnTo>
                  <a:pt x="3084" y="291981"/>
                </a:lnTo>
                <a:lnTo>
                  <a:pt x="0" y="337820"/>
                </a:lnTo>
                <a:lnTo>
                  <a:pt x="0" y="1689100"/>
                </a:lnTo>
                <a:lnTo>
                  <a:pt x="3084" y="1734938"/>
                </a:lnTo>
                <a:lnTo>
                  <a:pt x="12067" y="1778902"/>
                </a:lnTo>
                <a:lnTo>
                  <a:pt x="26549" y="1820590"/>
                </a:lnTo>
                <a:lnTo>
                  <a:pt x="46124" y="1859599"/>
                </a:lnTo>
                <a:lnTo>
                  <a:pt x="70392" y="1895527"/>
                </a:lnTo>
                <a:lnTo>
                  <a:pt x="98950" y="1927971"/>
                </a:lnTo>
                <a:lnTo>
                  <a:pt x="131394" y="1956527"/>
                </a:lnTo>
                <a:lnTo>
                  <a:pt x="167323" y="1980795"/>
                </a:lnTo>
                <a:lnTo>
                  <a:pt x="206334" y="2000371"/>
                </a:lnTo>
                <a:lnTo>
                  <a:pt x="248024" y="2014852"/>
                </a:lnTo>
                <a:lnTo>
                  <a:pt x="291991" y="2023835"/>
                </a:lnTo>
                <a:lnTo>
                  <a:pt x="337832" y="2026920"/>
                </a:lnTo>
                <a:lnTo>
                  <a:pt x="10338562" y="2026920"/>
                </a:lnTo>
                <a:lnTo>
                  <a:pt x="10384400" y="2023835"/>
                </a:lnTo>
                <a:lnTo>
                  <a:pt x="10428364" y="2014852"/>
                </a:lnTo>
                <a:lnTo>
                  <a:pt x="10470052" y="2000371"/>
                </a:lnTo>
                <a:lnTo>
                  <a:pt x="10509061" y="1980795"/>
                </a:lnTo>
                <a:lnTo>
                  <a:pt x="10544989" y="1956527"/>
                </a:lnTo>
                <a:lnTo>
                  <a:pt x="10577433" y="1927971"/>
                </a:lnTo>
                <a:lnTo>
                  <a:pt x="10605989" y="1895527"/>
                </a:lnTo>
                <a:lnTo>
                  <a:pt x="10630257" y="1859599"/>
                </a:lnTo>
                <a:lnTo>
                  <a:pt x="10649833" y="1820590"/>
                </a:lnTo>
                <a:lnTo>
                  <a:pt x="10664314" y="1778902"/>
                </a:lnTo>
                <a:lnTo>
                  <a:pt x="10673297" y="1734938"/>
                </a:lnTo>
                <a:lnTo>
                  <a:pt x="10676382" y="1689100"/>
                </a:lnTo>
                <a:lnTo>
                  <a:pt x="10676382" y="337820"/>
                </a:lnTo>
                <a:lnTo>
                  <a:pt x="10673297" y="291981"/>
                </a:lnTo>
                <a:lnTo>
                  <a:pt x="10664314" y="248017"/>
                </a:lnTo>
                <a:lnTo>
                  <a:pt x="10649833" y="206329"/>
                </a:lnTo>
                <a:lnTo>
                  <a:pt x="10630257" y="167320"/>
                </a:lnTo>
                <a:lnTo>
                  <a:pt x="10605989" y="131392"/>
                </a:lnTo>
                <a:lnTo>
                  <a:pt x="10577433" y="98948"/>
                </a:lnTo>
                <a:lnTo>
                  <a:pt x="10544989" y="70392"/>
                </a:lnTo>
                <a:lnTo>
                  <a:pt x="10509061" y="46124"/>
                </a:lnTo>
                <a:lnTo>
                  <a:pt x="10470052" y="26548"/>
                </a:lnTo>
                <a:lnTo>
                  <a:pt x="10428364" y="12067"/>
                </a:lnTo>
                <a:lnTo>
                  <a:pt x="10384400" y="3084"/>
                </a:lnTo>
                <a:lnTo>
                  <a:pt x="10338562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6462" y="1375028"/>
            <a:ext cx="10676890" cy="2026920"/>
          </a:xfrm>
          <a:custGeom>
            <a:avLst/>
            <a:gdLst/>
            <a:ahLst/>
            <a:cxnLst/>
            <a:rect l="l" t="t" r="r" b="b"/>
            <a:pathLst>
              <a:path w="10676890" h="2026920">
                <a:moveTo>
                  <a:pt x="0" y="337820"/>
                </a:moveTo>
                <a:lnTo>
                  <a:pt x="3084" y="291981"/>
                </a:lnTo>
                <a:lnTo>
                  <a:pt x="12067" y="248017"/>
                </a:lnTo>
                <a:lnTo>
                  <a:pt x="26549" y="206329"/>
                </a:lnTo>
                <a:lnTo>
                  <a:pt x="46124" y="167320"/>
                </a:lnTo>
                <a:lnTo>
                  <a:pt x="70392" y="131392"/>
                </a:lnTo>
                <a:lnTo>
                  <a:pt x="98950" y="98948"/>
                </a:lnTo>
                <a:lnTo>
                  <a:pt x="131394" y="70392"/>
                </a:lnTo>
                <a:lnTo>
                  <a:pt x="167323" y="46124"/>
                </a:lnTo>
                <a:lnTo>
                  <a:pt x="206334" y="26548"/>
                </a:lnTo>
                <a:lnTo>
                  <a:pt x="248024" y="12067"/>
                </a:lnTo>
                <a:lnTo>
                  <a:pt x="291991" y="3084"/>
                </a:lnTo>
                <a:lnTo>
                  <a:pt x="337832" y="0"/>
                </a:lnTo>
                <a:lnTo>
                  <a:pt x="10338562" y="0"/>
                </a:lnTo>
                <a:lnTo>
                  <a:pt x="10384400" y="3084"/>
                </a:lnTo>
                <a:lnTo>
                  <a:pt x="10428364" y="12067"/>
                </a:lnTo>
                <a:lnTo>
                  <a:pt x="10470052" y="26548"/>
                </a:lnTo>
                <a:lnTo>
                  <a:pt x="10509061" y="46124"/>
                </a:lnTo>
                <a:lnTo>
                  <a:pt x="10544989" y="70392"/>
                </a:lnTo>
                <a:lnTo>
                  <a:pt x="10577433" y="98948"/>
                </a:lnTo>
                <a:lnTo>
                  <a:pt x="10605989" y="131392"/>
                </a:lnTo>
                <a:lnTo>
                  <a:pt x="10630257" y="167320"/>
                </a:lnTo>
                <a:lnTo>
                  <a:pt x="10649833" y="206329"/>
                </a:lnTo>
                <a:lnTo>
                  <a:pt x="10664314" y="248017"/>
                </a:lnTo>
                <a:lnTo>
                  <a:pt x="10673297" y="291981"/>
                </a:lnTo>
                <a:lnTo>
                  <a:pt x="10676382" y="337820"/>
                </a:lnTo>
                <a:lnTo>
                  <a:pt x="10676382" y="1689100"/>
                </a:lnTo>
                <a:lnTo>
                  <a:pt x="10673297" y="1734938"/>
                </a:lnTo>
                <a:lnTo>
                  <a:pt x="10664314" y="1778902"/>
                </a:lnTo>
                <a:lnTo>
                  <a:pt x="10649833" y="1820590"/>
                </a:lnTo>
                <a:lnTo>
                  <a:pt x="10630257" y="1859599"/>
                </a:lnTo>
                <a:lnTo>
                  <a:pt x="10605989" y="1895527"/>
                </a:lnTo>
                <a:lnTo>
                  <a:pt x="10577433" y="1927971"/>
                </a:lnTo>
                <a:lnTo>
                  <a:pt x="10544989" y="1956527"/>
                </a:lnTo>
                <a:lnTo>
                  <a:pt x="10509061" y="1980795"/>
                </a:lnTo>
                <a:lnTo>
                  <a:pt x="10470052" y="2000371"/>
                </a:lnTo>
                <a:lnTo>
                  <a:pt x="10428364" y="2014852"/>
                </a:lnTo>
                <a:lnTo>
                  <a:pt x="10384400" y="2023835"/>
                </a:lnTo>
                <a:lnTo>
                  <a:pt x="10338562" y="2026920"/>
                </a:lnTo>
                <a:lnTo>
                  <a:pt x="337832" y="2026920"/>
                </a:lnTo>
                <a:lnTo>
                  <a:pt x="291991" y="2023835"/>
                </a:lnTo>
                <a:lnTo>
                  <a:pt x="248024" y="2014852"/>
                </a:lnTo>
                <a:lnTo>
                  <a:pt x="206334" y="2000371"/>
                </a:lnTo>
                <a:lnTo>
                  <a:pt x="167323" y="1980795"/>
                </a:lnTo>
                <a:lnTo>
                  <a:pt x="131394" y="1956527"/>
                </a:lnTo>
                <a:lnTo>
                  <a:pt x="98950" y="1927971"/>
                </a:lnTo>
                <a:lnTo>
                  <a:pt x="70392" y="1895527"/>
                </a:lnTo>
                <a:lnTo>
                  <a:pt x="46124" y="1859599"/>
                </a:lnTo>
                <a:lnTo>
                  <a:pt x="26549" y="1820590"/>
                </a:lnTo>
                <a:lnTo>
                  <a:pt x="12067" y="1778902"/>
                </a:lnTo>
                <a:lnTo>
                  <a:pt x="3084" y="1734938"/>
                </a:lnTo>
                <a:lnTo>
                  <a:pt x="0" y="1689100"/>
                </a:lnTo>
                <a:lnTo>
                  <a:pt x="0" y="337820"/>
                </a:lnTo>
                <a:close/>
              </a:path>
            </a:pathLst>
          </a:custGeom>
          <a:ln w="12953">
            <a:solidFill>
              <a:srgbClr val="AD5A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3882" y="1620520"/>
            <a:ext cx="1031621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0" marR="5080" indent="-11430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rgbClr val="FFFFFF"/>
                </a:solidFill>
              </a:rPr>
              <a:t>七.</a:t>
            </a:r>
            <a:r>
              <a:rPr sz="4800" spc="-700" dirty="0">
                <a:solidFill>
                  <a:srgbClr val="FFFFFF"/>
                </a:solidFill>
              </a:rPr>
              <a:t> </a:t>
            </a:r>
            <a:r>
              <a:rPr sz="4800" dirty="0">
                <a:solidFill>
                  <a:srgbClr val="FFFFFF"/>
                </a:solidFill>
              </a:rPr>
              <a:t>建制學生通學資料與運用，並設置 路隊及短期補習班接送規劃。</a:t>
            </a:r>
            <a:endParaRPr sz="4800"/>
          </a:p>
        </p:txBody>
      </p:sp>
      <p:sp>
        <p:nvSpPr>
          <p:cNvPr id="5" name="object 5"/>
          <p:cNvSpPr/>
          <p:nvPr/>
        </p:nvSpPr>
        <p:spPr>
          <a:xfrm>
            <a:off x="5514213" y="3581019"/>
            <a:ext cx="1790700" cy="669925"/>
          </a:xfrm>
          <a:custGeom>
            <a:avLst/>
            <a:gdLst/>
            <a:ahLst/>
            <a:cxnLst/>
            <a:rect l="l" t="t" r="r" b="b"/>
            <a:pathLst>
              <a:path w="1790700" h="669925">
                <a:moveTo>
                  <a:pt x="1790700" y="334898"/>
                </a:moveTo>
                <a:lnTo>
                  <a:pt x="0" y="334898"/>
                </a:lnTo>
                <a:lnTo>
                  <a:pt x="895350" y="669797"/>
                </a:lnTo>
                <a:lnTo>
                  <a:pt x="1790700" y="334898"/>
                </a:lnTo>
                <a:close/>
              </a:path>
              <a:path w="1790700" h="669925">
                <a:moveTo>
                  <a:pt x="1343025" y="0"/>
                </a:moveTo>
                <a:lnTo>
                  <a:pt x="447675" y="0"/>
                </a:lnTo>
                <a:lnTo>
                  <a:pt x="447675" y="334898"/>
                </a:lnTo>
                <a:lnTo>
                  <a:pt x="1343025" y="334898"/>
                </a:lnTo>
                <a:lnTo>
                  <a:pt x="134302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14213" y="3581019"/>
            <a:ext cx="1790700" cy="669925"/>
          </a:xfrm>
          <a:custGeom>
            <a:avLst/>
            <a:gdLst/>
            <a:ahLst/>
            <a:cxnLst/>
            <a:rect l="l" t="t" r="r" b="b"/>
            <a:pathLst>
              <a:path w="1790700" h="669925">
                <a:moveTo>
                  <a:pt x="0" y="334898"/>
                </a:moveTo>
                <a:lnTo>
                  <a:pt x="447675" y="334898"/>
                </a:lnTo>
                <a:lnTo>
                  <a:pt x="447675" y="0"/>
                </a:lnTo>
                <a:lnTo>
                  <a:pt x="1343025" y="0"/>
                </a:lnTo>
                <a:lnTo>
                  <a:pt x="1343025" y="334898"/>
                </a:lnTo>
                <a:lnTo>
                  <a:pt x="1790700" y="334898"/>
                </a:lnTo>
                <a:lnTo>
                  <a:pt x="895350" y="669797"/>
                </a:lnTo>
                <a:lnTo>
                  <a:pt x="0" y="334898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07008" y="4819650"/>
            <a:ext cx="5218938" cy="7696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07008" y="4819650"/>
            <a:ext cx="5219065" cy="769620"/>
          </a:xfrm>
          <a:prstGeom prst="rect">
            <a:avLst/>
          </a:prstGeom>
          <a:ln w="6096">
            <a:solidFill>
              <a:srgbClr val="5B9BD4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latin typeface="Noto Sans Mono CJK JP Regular"/>
                <a:cs typeface="Noto Sans Mono CJK JP Regular"/>
              </a:rPr>
              <a:t>發現問題到解決策略</a:t>
            </a:r>
            <a:endParaRPr sz="4400">
              <a:latin typeface="Noto Sans Mono CJK JP Regular"/>
              <a:cs typeface="Noto Sans Mono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845045" y="4819650"/>
            <a:ext cx="3842004" cy="769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845045" y="4819650"/>
            <a:ext cx="3842385" cy="769620"/>
          </a:xfrm>
          <a:prstGeom prst="rect">
            <a:avLst/>
          </a:prstGeom>
          <a:ln w="6096">
            <a:solidFill>
              <a:srgbClr val="5B9BD4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latin typeface="Noto Sans Mono CJK JP Regular"/>
                <a:cs typeface="Noto Sans Mono CJK JP Regular"/>
              </a:rPr>
              <a:t>發展教育重點</a:t>
            </a:r>
            <a:endParaRPr sz="4400">
              <a:latin typeface="Noto Sans Mono CJK JP Regular"/>
              <a:cs typeface="Noto Sans Mono CJK JP Regular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235">
              <a:lnSpc>
                <a:spcPts val="1240"/>
              </a:lnSpc>
            </a:pPr>
            <a:fld id="{81D60167-4931-47E6-BA6A-407CBD079E47}" type="slidenum">
              <a:rPr spc="-25" dirty="0"/>
              <a:t>26</a:t>
            </a:fld>
            <a:endParaRPr spc="-2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685800"/>
            <a:ext cx="8763000" cy="905709"/>
          </a:xfrm>
        </p:spPr>
        <p:txBody>
          <a:bodyPr/>
          <a:lstStyle/>
          <a:p>
            <a:r>
              <a:rPr lang="zh-TW" altLang="en-US" dirty="0" smtClean="0"/>
              <a:t>以班級為單位，</a:t>
            </a:r>
            <a:r>
              <a:rPr lang="zh-TW" altLang="en-US" smtClean="0"/>
              <a:t>建制交通路隊分組</a:t>
            </a:r>
            <a:endParaRPr lang="zh-TW" alt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9601199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2027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8580" y="1826132"/>
            <a:ext cx="10515600" cy="1640205"/>
          </a:xfrm>
          <a:custGeom>
            <a:avLst/>
            <a:gdLst/>
            <a:ahLst/>
            <a:cxnLst/>
            <a:rect l="l" t="t" r="r" b="b"/>
            <a:pathLst>
              <a:path w="10515600" h="1640204">
                <a:moveTo>
                  <a:pt x="10242296" y="0"/>
                </a:moveTo>
                <a:lnTo>
                  <a:pt x="273303" y="0"/>
                </a:lnTo>
                <a:lnTo>
                  <a:pt x="224177" y="4405"/>
                </a:lnTo>
                <a:lnTo>
                  <a:pt x="177940" y="17106"/>
                </a:lnTo>
                <a:lnTo>
                  <a:pt x="135363" y="37328"/>
                </a:lnTo>
                <a:lnTo>
                  <a:pt x="97218" y="64299"/>
                </a:lnTo>
                <a:lnTo>
                  <a:pt x="64278" y="97244"/>
                </a:lnTo>
                <a:lnTo>
                  <a:pt x="37314" y="135391"/>
                </a:lnTo>
                <a:lnTo>
                  <a:pt x="17098" y="177965"/>
                </a:lnTo>
                <a:lnTo>
                  <a:pt x="4403" y="224194"/>
                </a:lnTo>
                <a:lnTo>
                  <a:pt x="0" y="273303"/>
                </a:lnTo>
                <a:lnTo>
                  <a:pt x="0" y="1366519"/>
                </a:lnTo>
                <a:lnTo>
                  <a:pt x="4403" y="1415629"/>
                </a:lnTo>
                <a:lnTo>
                  <a:pt x="17098" y="1461858"/>
                </a:lnTo>
                <a:lnTo>
                  <a:pt x="37314" y="1504432"/>
                </a:lnTo>
                <a:lnTo>
                  <a:pt x="64278" y="1542579"/>
                </a:lnTo>
                <a:lnTo>
                  <a:pt x="97218" y="1575524"/>
                </a:lnTo>
                <a:lnTo>
                  <a:pt x="135363" y="1602495"/>
                </a:lnTo>
                <a:lnTo>
                  <a:pt x="177940" y="1622717"/>
                </a:lnTo>
                <a:lnTo>
                  <a:pt x="224177" y="1635418"/>
                </a:lnTo>
                <a:lnTo>
                  <a:pt x="273303" y="1639824"/>
                </a:lnTo>
                <a:lnTo>
                  <a:pt x="10242296" y="1639824"/>
                </a:lnTo>
                <a:lnTo>
                  <a:pt x="10291405" y="1635418"/>
                </a:lnTo>
                <a:lnTo>
                  <a:pt x="10337634" y="1622717"/>
                </a:lnTo>
                <a:lnTo>
                  <a:pt x="10380208" y="1602495"/>
                </a:lnTo>
                <a:lnTo>
                  <a:pt x="10418355" y="1575524"/>
                </a:lnTo>
                <a:lnTo>
                  <a:pt x="10451300" y="1542579"/>
                </a:lnTo>
                <a:lnTo>
                  <a:pt x="10478271" y="1504432"/>
                </a:lnTo>
                <a:lnTo>
                  <a:pt x="10498493" y="1461858"/>
                </a:lnTo>
                <a:lnTo>
                  <a:pt x="10511194" y="1415629"/>
                </a:lnTo>
                <a:lnTo>
                  <a:pt x="10515600" y="1366519"/>
                </a:lnTo>
                <a:lnTo>
                  <a:pt x="10515600" y="273303"/>
                </a:lnTo>
                <a:lnTo>
                  <a:pt x="10511194" y="224194"/>
                </a:lnTo>
                <a:lnTo>
                  <a:pt x="10498493" y="177965"/>
                </a:lnTo>
                <a:lnTo>
                  <a:pt x="10478271" y="135391"/>
                </a:lnTo>
                <a:lnTo>
                  <a:pt x="10451300" y="97244"/>
                </a:lnTo>
                <a:lnTo>
                  <a:pt x="10418355" y="64299"/>
                </a:lnTo>
                <a:lnTo>
                  <a:pt x="10380208" y="37328"/>
                </a:lnTo>
                <a:lnTo>
                  <a:pt x="10337634" y="17106"/>
                </a:lnTo>
                <a:lnTo>
                  <a:pt x="10291405" y="4405"/>
                </a:lnTo>
                <a:lnTo>
                  <a:pt x="10242296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8580" y="1826132"/>
            <a:ext cx="10515600" cy="1640205"/>
          </a:xfrm>
          <a:custGeom>
            <a:avLst/>
            <a:gdLst/>
            <a:ahLst/>
            <a:cxnLst/>
            <a:rect l="l" t="t" r="r" b="b"/>
            <a:pathLst>
              <a:path w="10515600" h="1640204">
                <a:moveTo>
                  <a:pt x="0" y="273303"/>
                </a:moveTo>
                <a:lnTo>
                  <a:pt x="4403" y="224194"/>
                </a:lnTo>
                <a:lnTo>
                  <a:pt x="17098" y="177965"/>
                </a:lnTo>
                <a:lnTo>
                  <a:pt x="37314" y="135391"/>
                </a:lnTo>
                <a:lnTo>
                  <a:pt x="64278" y="97244"/>
                </a:lnTo>
                <a:lnTo>
                  <a:pt x="97218" y="64299"/>
                </a:lnTo>
                <a:lnTo>
                  <a:pt x="135363" y="37328"/>
                </a:lnTo>
                <a:lnTo>
                  <a:pt x="177940" y="17106"/>
                </a:lnTo>
                <a:lnTo>
                  <a:pt x="224177" y="4405"/>
                </a:lnTo>
                <a:lnTo>
                  <a:pt x="273303" y="0"/>
                </a:lnTo>
                <a:lnTo>
                  <a:pt x="10242296" y="0"/>
                </a:lnTo>
                <a:lnTo>
                  <a:pt x="10291405" y="4405"/>
                </a:lnTo>
                <a:lnTo>
                  <a:pt x="10337634" y="17106"/>
                </a:lnTo>
                <a:lnTo>
                  <a:pt x="10380208" y="37328"/>
                </a:lnTo>
                <a:lnTo>
                  <a:pt x="10418355" y="64299"/>
                </a:lnTo>
                <a:lnTo>
                  <a:pt x="10451300" y="97244"/>
                </a:lnTo>
                <a:lnTo>
                  <a:pt x="10478271" y="135391"/>
                </a:lnTo>
                <a:lnTo>
                  <a:pt x="10498493" y="177965"/>
                </a:lnTo>
                <a:lnTo>
                  <a:pt x="10511194" y="224194"/>
                </a:lnTo>
                <a:lnTo>
                  <a:pt x="10515600" y="273303"/>
                </a:lnTo>
                <a:lnTo>
                  <a:pt x="10515600" y="1366519"/>
                </a:lnTo>
                <a:lnTo>
                  <a:pt x="10511194" y="1415629"/>
                </a:lnTo>
                <a:lnTo>
                  <a:pt x="10498493" y="1461858"/>
                </a:lnTo>
                <a:lnTo>
                  <a:pt x="10478271" y="1504432"/>
                </a:lnTo>
                <a:lnTo>
                  <a:pt x="10451300" y="1542579"/>
                </a:lnTo>
                <a:lnTo>
                  <a:pt x="10418355" y="1575524"/>
                </a:lnTo>
                <a:lnTo>
                  <a:pt x="10380208" y="1602495"/>
                </a:lnTo>
                <a:lnTo>
                  <a:pt x="10337634" y="1622717"/>
                </a:lnTo>
                <a:lnTo>
                  <a:pt x="10291405" y="1635418"/>
                </a:lnTo>
                <a:lnTo>
                  <a:pt x="10242296" y="1639824"/>
                </a:lnTo>
                <a:lnTo>
                  <a:pt x="273303" y="1639824"/>
                </a:lnTo>
                <a:lnTo>
                  <a:pt x="224177" y="1635418"/>
                </a:lnTo>
                <a:lnTo>
                  <a:pt x="177940" y="1622717"/>
                </a:lnTo>
                <a:lnTo>
                  <a:pt x="135363" y="1602495"/>
                </a:lnTo>
                <a:lnTo>
                  <a:pt x="97218" y="1575524"/>
                </a:lnTo>
                <a:lnTo>
                  <a:pt x="64278" y="1542579"/>
                </a:lnTo>
                <a:lnTo>
                  <a:pt x="37314" y="1504432"/>
                </a:lnTo>
                <a:lnTo>
                  <a:pt x="17098" y="1461858"/>
                </a:lnTo>
                <a:lnTo>
                  <a:pt x="4403" y="1415629"/>
                </a:lnTo>
                <a:lnTo>
                  <a:pt x="0" y="1366519"/>
                </a:lnTo>
                <a:lnTo>
                  <a:pt x="0" y="273303"/>
                </a:lnTo>
                <a:close/>
              </a:path>
            </a:pathLst>
          </a:custGeom>
          <a:ln w="12954">
            <a:solidFill>
              <a:srgbClr val="AD5A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6950" y="1941322"/>
            <a:ext cx="10105390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55700" marR="5080" indent="-1143635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FFFFFF"/>
                </a:solidFill>
              </a:rPr>
              <a:t>八.</a:t>
            </a:r>
            <a:r>
              <a:rPr spc="155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規劃校園進出之人車動線、交通工具 停放、交通管制計畫。</a:t>
            </a:r>
          </a:p>
        </p:txBody>
      </p:sp>
      <p:sp>
        <p:nvSpPr>
          <p:cNvPr id="5" name="object 5"/>
          <p:cNvSpPr/>
          <p:nvPr/>
        </p:nvSpPr>
        <p:spPr>
          <a:xfrm>
            <a:off x="5406771" y="3813428"/>
            <a:ext cx="1790700" cy="669925"/>
          </a:xfrm>
          <a:custGeom>
            <a:avLst/>
            <a:gdLst/>
            <a:ahLst/>
            <a:cxnLst/>
            <a:rect l="l" t="t" r="r" b="b"/>
            <a:pathLst>
              <a:path w="1790700" h="669925">
                <a:moveTo>
                  <a:pt x="1790700" y="334899"/>
                </a:moveTo>
                <a:lnTo>
                  <a:pt x="0" y="334899"/>
                </a:lnTo>
                <a:lnTo>
                  <a:pt x="895350" y="669798"/>
                </a:lnTo>
                <a:lnTo>
                  <a:pt x="1790700" y="334899"/>
                </a:lnTo>
                <a:close/>
              </a:path>
              <a:path w="1790700" h="669925">
                <a:moveTo>
                  <a:pt x="1343025" y="0"/>
                </a:moveTo>
                <a:lnTo>
                  <a:pt x="447675" y="0"/>
                </a:lnTo>
                <a:lnTo>
                  <a:pt x="447675" y="334899"/>
                </a:lnTo>
                <a:lnTo>
                  <a:pt x="1343025" y="334899"/>
                </a:lnTo>
                <a:lnTo>
                  <a:pt x="134302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06771" y="3813428"/>
            <a:ext cx="1790700" cy="669925"/>
          </a:xfrm>
          <a:custGeom>
            <a:avLst/>
            <a:gdLst/>
            <a:ahLst/>
            <a:cxnLst/>
            <a:rect l="l" t="t" r="r" b="b"/>
            <a:pathLst>
              <a:path w="1790700" h="669925">
                <a:moveTo>
                  <a:pt x="0" y="334899"/>
                </a:moveTo>
                <a:lnTo>
                  <a:pt x="447675" y="334899"/>
                </a:lnTo>
                <a:lnTo>
                  <a:pt x="447675" y="0"/>
                </a:lnTo>
                <a:lnTo>
                  <a:pt x="1343025" y="0"/>
                </a:lnTo>
                <a:lnTo>
                  <a:pt x="1343025" y="334899"/>
                </a:lnTo>
                <a:lnTo>
                  <a:pt x="1790700" y="334899"/>
                </a:lnTo>
                <a:lnTo>
                  <a:pt x="895350" y="669798"/>
                </a:lnTo>
                <a:lnTo>
                  <a:pt x="0" y="334899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32582" y="4945379"/>
            <a:ext cx="2273808" cy="7696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132582" y="4945379"/>
            <a:ext cx="2273935" cy="769620"/>
          </a:xfrm>
          <a:prstGeom prst="rect">
            <a:avLst/>
          </a:prstGeom>
          <a:ln w="6096">
            <a:solidFill>
              <a:srgbClr val="5B9BD4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marL="298450">
              <a:lnSpc>
                <a:spcPct val="100000"/>
              </a:lnSpc>
              <a:spcBef>
                <a:spcPts val="105"/>
              </a:spcBef>
            </a:pPr>
            <a:r>
              <a:rPr sz="4400" spc="-5" dirty="0">
                <a:latin typeface="Noto Sans Mono CJK JP Regular"/>
                <a:cs typeface="Noto Sans Mono CJK JP Regular"/>
              </a:rPr>
              <a:t>空間面</a:t>
            </a:r>
            <a:endParaRPr sz="4400">
              <a:latin typeface="Noto Sans Mono CJK JP Regular"/>
              <a:cs typeface="Noto Sans Mono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65264" y="4953761"/>
            <a:ext cx="2273807" cy="7688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065264" y="4953761"/>
            <a:ext cx="2273935" cy="768985"/>
          </a:xfrm>
          <a:prstGeom prst="rect">
            <a:avLst/>
          </a:prstGeom>
          <a:ln w="6096">
            <a:solidFill>
              <a:srgbClr val="5B9BD4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99085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latin typeface="Noto Sans Mono CJK JP Regular"/>
                <a:cs typeface="Noto Sans Mono CJK JP Regular"/>
              </a:rPr>
              <a:t>時間面</a:t>
            </a:r>
            <a:endParaRPr sz="4400">
              <a:latin typeface="Noto Sans Mono CJK JP Regular"/>
              <a:cs typeface="Noto Sans Mono CJK JP Regular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235">
              <a:lnSpc>
                <a:spcPts val="1240"/>
              </a:lnSpc>
            </a:pPr>
            <a:fld id="{81D60167-4931-47E6-BA6A-407CBD079E47}" type="slidenum">
              <a:rPr spc="-25" dirty="0"/>
              <a:t>28</a:t>
            </a:fld>
            <a:endParaRPr spc="-25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19600" y="618291"/>
            <a:ext cx="3657600" cy="897017"/>
          </a:xfrm>
        </p:spPr>
        <p:txBody>
          <a:bodyPr/>
          <a:lstStyle/>
          <a:p>
            <a:r>
              <a:rPr lang="zh-TW" altLang="en-US" dirty="0" smtClean="0"/>
              <a:t>校內人</a:t>
            </a:r>
            <a:r>
              <a:rPr lang="zh-TW" altLang="en-US" dirty="0" smtClean="0"/>
              <a:t>車分道</a:t>
            </a:r>
            <a:endParaRPr lang="zh-TW" alt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" y="1066800"/>
            <a:ext cx="4183063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968375"/>
            <a:ext cx="3954463" cy="560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05000"/>
            <a:ext cx="3352800" cy="432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809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73477" y="624840"/>
            <a:ext cx="7846059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TW" altLang="en-US" spc="-5" dirty="0"/>
              <a:t>中正</a:t>
            </a:r>
            <a:r>
              <a:rPr spc="-5" dirty="0" err="1" smtClean="0"/>
              <a:t>國中交通安全教育核心</a:t>
            </a:r>
            <a:r>
              <a:rPr dirty="0" err="1" smtClean="0"/>
              <a:t>價值</a:t>
            </a:r>
            <a:endParaRPr dirty="0"/>
          </a:p>
        </p:txBody>
      </p:sp>
      <p:sp>
        <p:nvSpPr>
          <p:cNvPr id="18" name="object 18"/>
          <p:cNvSpPr txBox="1"/>
          <p:nvPr/>
        </p:nvSpPr>
        <p:spPr>
          <a:xfrm>
            <a:off x="11159235" y="6463538"/>
            <a:ext cx="1282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z="1200" spc="-25" dirty="0">
                <a:solidFill>
                  <a:srgbClr val="888888"/>
                </a:solidFill>
                <a:latin typeface="Trebuchet MS"/>
                <a:cs typeface="Trebuchet MS"/>
              </a:rPr>
              <a:t>3</a:t>
            </a:fld>
            <a:endParaRPr sz="1200">
              <a:latin typeface="Trebuchet MS"/>
              <a:cs typeface="Trebuchet M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38200" y="1981200"/>
            <a:ext cx="739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1. 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具備交通安全的相關知識 → 真</a:t>
            </a:r>
          </a:p>
          <a:p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2. 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培養良好交通安全道德心 → 善</a:t>
            </a:r>
          </a:p>
          <a:p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3. 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將交通安全融入每天生活 → 美</a:t>
            </a:r>
          </a:p>
          <a:p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4. </a:t>
            </a: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增進交通安全的學習能力 → 樂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533599"/>
            <a:ext cx="3249867" cy="3203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65173" y="1131950"/>
            <a:ext cx="8953500" cy="1640205"/>
          </a:xfrm>
          <a:custGeom>
            <a:avLst/>
            <a:gdLst/>
            <a:ahLst/>
            <a:cxnLst/>
            <a:rect l="l" t="t" r="r" b="b"/>
            <a:pathLst>
              <a:path w="8953500" h="1640205">
                <a:moveTo>
                  <a:pt x="8680196" y="0"/>
                </a:moveTo>
                <a:lnTo>
                  <a:pt x="273303" y="0"/>
                </a:lnTo>
                <a:lnTo>
                  <a:pt x="224161" y="4401"/>
                </a:lnTo>
                <a:lnTo>
                  <a:pt x="177914" y="17091"/>
                </a:lnTo>
                <a:lnTo>
                  <a:pt x="135334" y="37300"/>
                </a:lnTo>
                <a:lnTo>
                  <a:pt x="97192" y="64257"/>
                </a:lnTo>
                <a:lnTo>
                  <a:pt x="64257" y="97192"/>
                </a:lnTo>
                <a:lnTo>
                  <a:pt x="37300" y="135334"/>
                </a:lnTo>
                <a:lnTo>
                  <a:pt x="17091" y="177914"/>
                </a:lnTo>
                <a:lnTo>
                  <a:pt x="4401" y="224161"/>
                </a:lnTo>
                <a:lnTo>
                  <a:pt x="0" y="273303"/>
                </a:lnTo>
                <a:lnTo>
                  <a:pt x="0" y="1366520"/>
                </a:lnTo>
                <a:lnTo>
                  <a:pt x="4401" y="1415662"/>
                </a:lnTo>
                <a:lnTo>
                  <a:pt x="17091" y="1461909"/>
                </a:lnTo>
                <a:lnTo>
                  <a:pt x="37300" y="1504489"/>
                </a:lnTo>
                <a:lnTo>
                  <a:pt x="64257" y="1542631"/>
                </a:lnTo>
                <a:lnTo>
                  <a:pt x="97192" y="1575566"/>
                </a:lnTo>
                <a:lnTo>
                  <a:pt x="135334" y="1602523"/>
                </a:lnTo>
                <a:lnTo>
                  <a:pt x="177914" y="1622732"/>
                </a:lnTo>
                <a:lnTo>
                  <a:pt x="224161" y="1635422"/>
                </a:lnTo>
                <a:lnTo>
                  <a:pt x="273303" y="1639824"/>
                </a:lnTo>
                <a:lnTo>
                  <a:pt x="8680196" y="1639824"/>
                </a:lnTo>
                <a:lnTo>
                  <a:pt x="8729338" y="1635422"/>
                </a:lnTo>
                <a:lnTo>
                  <a:pt x="8775585" y="1622732"/>
                </a:lnTo>
                <a:lnTo>
                  <a:pt x="8818165" y="1602523"/>
                </a:lnTo>
                <a:lnTo>
                  <a:pt x="8856307" y="1575566"/>
                </a:lnTo>
                <a:lnTo>
                  <a:pt x="8889242" y="1542631"/>
                </a:lnTo>
                <a:lnTo>
                  <a:pt x="8916199" y="1504489"/>
                </a:lnTo>
                <a:lnTo>
                  <a:pt x="8936408" y="1461909"/>
                </a:lnTo>
                <a:lnTo>
                  <a:pt x="8949098" y="1415662"/>
                </a:lnTo>
                <a:lnTo>
                  <a:pt x="8953500" y="1366520"/>
                </a:lnTo>
                <a:lnTo>
                  <a:pt x="8953500" y="273303"/>
                </a:lnTo>
                <a:lnTo>
                  <a:pt x="8949098" y="224161"/>
                </a:lnTo>
                <a:lnTo>
                  <a:pt x="8936408" y="177914"/>
                </a:lnTo>
                <a:lnTo>
                  <a:pt x="8916199" y="135334"/>
                </a:lnTo>
                <a:lnTo>
                  <a:pt x="8889242" y="97192"/>
                </a:lnTo>
                <a:lnTo>
                  <a:pt x="8856307" y="64257"/>
                </a:lnTo>
                <a:lnTo>
                  <a:pt x="8818165" y="37300"/>
                </a:lnTo>
                <a:lnTo>
                  <a:pt x="8775585" y="17091"/>
                </a:lnTo>
                <a:lnTo>
                  <a:pt x="8729338" y="4401"/>
                </a:lnTo>
                <a:lnTo>
                  <a:pt x="8680196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65173" y="1131950"/>
            <a:ext cx="8953500" cy="1640205"/>
          </a:xfrm>
          <a:custGeom>
            <a:avLst/>
            <a:gdLst/>
            <a:ahLst/>
            <a:cxnLst/>
            <a:rect l="l" t="t" r="r" b="b"/>
            <a:pathLst>
              <a:path w="8953500" h="1640205">
                <a:moveTo>
                  <a:pt x="0" y="273303"/>
                </a:moveTo>
                <a:lnTo>
                  <a:pt x="4401" y="224161"/>
                </a:lnTo>
                <a:lnTo>
                  <a:pt x="17091" y="177914"/>
                </a:lnTo>
                <a:lnTo>
                  <a:pt x="37300" y="135334"/>
                </a:lnTo>
                <a:lnTo>
                  <a:pt x="64257" y="97192"/>
                </a:lnTo>
                <a:lnTo>
                  <a:pt x="97192" y="64257"/>
                </a:lnTo>
                <a:lnTo>
                  <a:pt x="135334" y="37300"/>
                </a:lnTo>
                <a:lnTo>
                  <a:pt x="177914" y="17091"/>
                </a:lnTo>
                <a:lnTo>
                  <a:pt x="224161" y="4401"/>
                </a:lnTo>
                <a:lnTo>
                  <a:pt x="273303" y="0"/>
                </a:lnTo>
                <a:lnTo>
                  <a:pt x="8680196" y="0"/>
                </a:lnTo>
                <a:lnTo>
                  <a:pt x="8729338" y="4401"/>
                </a:lnTo>
                <a:lnTo>
                  <a:pt x="8775585" y="17091"/>
                </a:lnTo>
                <a:lnTo>
                  <a:pt x="8818165" y="37300"/>
                </a:lnTo>
                <a:lnTo>
                  <a:pt x="8856307" y="64257"/>
                </a:lnTo>
                <a:lnTo>
                  <a:pt x="8889242" y="97192"/>
                </a:lnTo>
                <a:lnTo>
                  <a:pt x="8916199" y="135334"/>
                </a:lnTo>
                <a:lnTo>
                  <a:pt x="8936408" y="177914"/>
                </a:lnTo>
                <a:lnTo>
                  <a:pt x="8949098" y="224161"/>
                </a:lnTo>
                <a:lnTo>
                  <a:pt x="8953500" y="273303"/>
                </a:lnTo>
                <a:lnTo>
                  <a:pt x="8953500" y="1366520"/>
                </a:lnTo>
                <a:lnTo>
                  <a:pt x="8949098" y="1415662"/>
                </a:lnTo>
                <a:lnTo>
                  <a:pt x="8936408" y="1461909"/>
                </a:lnTo>
                <a:lnTo>
                  <a:pt x="8916199" y="1504489"/>
                </a:lnTo>
                <a:lnTo>
                  <a:pt x="8889242" y="1542631"/>
                </a:lnTo>
                <a:lnTo>
                  <a:pt x="8856307" y="1575566"/>
                </a:lnTo>
                <a:lnTo>
                  <a:pt x="8818165" y="1602523"/>
                </a:lnTo>
                <a:lnTo>
                  <a:pt x="8775585" y="1622732"/>
                </a:lnTo>
                <a:lnTo>
                  <a:pt x="8729338" y="1635422"/>
                </a:lnTo>
                <a:lnTo>
                  <a:pt x="8680196" y="1639824"/>
                </a:lnTo>
                <a:lnTo>
                  <a:pt x="273303" y="1639824"/>
                </a:lnTo>
                <a:lnTo>
                  <a:pt x="224161" y="1635422"/>
                </a:lnTo>
                <a:lnTo>
                  <a:pt x="177914" y="1622732"/>
                </a:lnTo>
                <a:lnTo>
                  <a:pt x="135334" y="1602523"/>
                </a:lnTo>
                <a:lnTo>
                  <a:pt x="97192" y="1575566"/>
                </a:lnTo>
                <a:lnTo>
                  <a:pt x="64257" y="1542631"/>
                </a:lnTo>
                <a:lnTo>
                  <a:pt x="37300" y="1504489"/>
                </a:lnTo>
                <a:lnTo>
                  <a:pt x="17091" y="1461909"/>
                </a:lnTo>
                <a:lnTo>
                  <a:pt x="4401" y="1415662"/>
                </a:lnTo>
                <a:lnTo>
                  <a:pt x="0" y="1366520"/>
                </a:lnTo>
                <a:lnTo>
                  <a:pt x="0" y="273303"/>
                </a:lnTo>
                <a:close/>
              </a:path>
            </a:pathLst>
          </a:custGeom>
          <a:ln w="12954">
            <a:solidFill>
              <a:srgbClr val="AD5A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23795" y="1582165"/>
            <a:ext cx="8430260" cy="695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FFFFFF"/>
                </a:solidFill>
              </a:rPr>
              <a:t>九.</a:t>
            </a:r>
            <a:r>
              <a:rPr spc="145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交通服務及導護的規劃與管理</a:t>
            </a:r>
          </a:p>
        </p:txBody>
      </p:sp>
      <p:sp>
        <p:nvSpPr>
          <p:cNvPr id="5" name="object 5"/>
          <p:cNvSpPr/>
          <p:nvPr/>
        </p:nvSpPr>
        <p:spPr>
          <a:xfrm>
            <a:off x="5201030" y="3130676"/>
            <a:ext cx="1790700" cy="669925"/>
          </a:xfrm>
          <a:custGeom>
            <a:avLst/>
            <a:gdLst/>
            <a:ahLst/>
            <a:cxnLst/>
            <a:rect l="l" t="t" r="r" b="b"/>
            <a:pathLst>
              <a:path w="1790700" h="669925">
                <a:moveTo>
                  <a:pt x="1790700" y="334899"/>
                </a:moveTo>
                <a:lnTo>
                  <a:pt x="0" y="334899"/>
                </a:lnTo>
                <a:lnTo>
                  <a:pt x="895350" y="669798"/>
                </a:lnTo>
                <a:lnTo>
                  <a:pt x="1790700" y="334899"/>
                </a:lnTo>
                <a:close/>
              </a:path>
              <a:path w="1790700" h="669925">
                <a:moveTo>
                  <a:pt x="1343025" y="0"/>
                </a:moveTo>
                <a:lnTo>
                  <a:pt x="447675" y="0"/>
                </a:lnTo>
                <a:lnTo>
                  <a:pt x="447675" y="334899"/>
                </a:lnTo>
                <a:lnTo>
                  <a:pt x="1343025" y="334899"/>
                </a:lnTo>
                <a:lnTo>
                  <a:pt x="134302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01030" y="3130676"/>
            <a:ext cx="1790700" cy="669925"/>
          </a:xfrm>
          <a:custGeom>
            <a:avLst/>
            <a:gdLst/>
            <a:ahLst/>
            <a:cxnLst/>
            <a:rect l="l" t="t" r="r" b="b"/>
            <a:pathLst>
              <a:path w="1790700" h="669925">
                <a:moveTo>
                  <a:pt x="0" y="334899"/>
                </a:moveTo>
                <a:lnTo>
                  <a:pt x="447675" y="334899"/>
                </a:lnTo>
                <a:lnTo>
                  <a:pt x="447675" y="0"/>
                </a:lnTo>
                <a:lnTo>
                  <a:pt x="1343025" y="0"/>
                </a:lnTo>
                <a:lnTo>
                  <a:pt x="1343025" y="334899"/>
                </a:lnTo>
                <a:lnTo>
                  <a:pt x="1790700" y="334899"/>
                </a:lnTo>
                <a:lnTo>
                  <a:pt x="895350" y="669798"/>
                </a:lnTo>
                <a:lnTo>
                  <a:pt x="0" y="334899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66800" y="4222784"/>
            <a:ext cx="4726686" cy="7696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009650" y="4275695"/>
            <a:ext cx="4840986" cy="689932"/>
          </a:xfrm>
          <a:prstGeom prst="rect">
            <a:avLst/>
          </a:prstGeom>
          <a:ln w="6096">
            <a:solidFill>
              <a:srgbClr val="5B9BD4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34315">
              <a:lnSpc>
                <a:spcPct val="100000"/>
              </a:lnSpc>
              <a:spcBef>
                <a:spcPts val="100"/>
              </a:spcBef>
            </a:pPr>
            <a:r>
              <a:rPr lang="zh-TW" altLang="en-US" sz="4400" spc="-5" dirty="0" smtClean="0">
                <a:latin typeface="Noto Sans Mono CJK JP Regular"/>
                <a:cs typeface="Noto Sans Mono CJK JP Regular"/>
              </a:rPr>
              <a:t>行政教師</a:t>
            </a:r>
            <a:r>
              <a:rPr sz="4400" spc="-5" dirty="0" err="1" smtClean="0">
                <a:latin typeface="Noto Sans Mono CJK JP Regular"/>
                <a:cs typeface="Noto Sans Mono CJK JP Regular"/>
              </a:rPr>
              <a:t>交通</a:t>
            </a:r>
            <a:r>
              <a:rPr lang="zh-TW" altLang="en-US" sz="4400" spc="-5" dirty="0" smtClean="0">
                <a:latin typeface="Noto Sans Mono CJK JP Regular"/>
                <a:cs typeface="Noto Sans Mono CJK JP Regular"/>
              </a:rPr>
              <a:t>導護</a:t>
            </a:r>
            <a:endParaRPr sz="4400" dirty="0">
              <a:latin typeface="Noto Sans Mono CJK JP Regular"/>
              <a:cs typeface="Noto Sans Mono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77001" y="4262628"/>
            <a:ext cx="3886200" cy="769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451474" y="4302471"/>
            <a:ext cx="3911727" cy="689932"/>
          </a:xfrm>
          <a:prstGeom prst="rect">
            <a:avLst/>
          </a:prstGeom>
          <a:ln w="6096">
            <a:solidFill>
              <a:srgbClr val="5B9BD4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554355">
              <a:lnSpc>
                <a:spcPct val="100000"/>
              </a:lnSpc>
              <a:spcBef>
                <a:spcPts val="100"/>
              </a:spcBef>
            </a:pPr>
            <a:r>
              <a:rPr lang="zh-TW" altLang="en-US" sz="4400" spc="-5" dirty="0" smtClean="0">
                <a:latin typeface="Noto Sans Mono CJK JP Regular"/>
                <a:cs typeface="Noto Sans Mono CJK JP Regular"/>
              </a:rPr>
              <a:t>家長</a:t>
            </a:r>
            <a:r>
              <a:rPr sz="4400" spc="-5" dirty="0" err="1" smtClean="0">
                <a:latin typeface="Noto Sans Mono CJK JP Regular"/>
                <a:cs typeface="Noto Sans Mono CJK JP Regular"/>
              </a:rPr>
              <a:t>導護志工</a:t>
            </a:r>
            <a:endParaRPr sz="4400" dirty="0">
              <a:latin typeface="Noto Sans Mono CJK JP Regular"/>
              <a:cs typeface="Noto Sans Mono CJK JP Regular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2235">
              <a:lnSpc>
                <a:spcPts val="1240"/>
              </a:lnSpc>
            </a:pPr>
            <a:fld id="{81D60167-4931-47E6-BA6A-407CBD079E47}" type="slidenum">
              <a:rPr spc="-25" dirty="0"/>
              <a:t>30</a:t>
            </a:fld>
            <a:endParaRPr spc="-25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93873" y="685800"/>
            <a:ext cx="2260853" cy="677108"/>
          </a:xfrm>
        </p:spPr>
        <p:txBody>
          <a:bodyPr/>
          <a:lstStyle/>
          <a:p>
            <a:r>
              <a:rPr lang="zh-TW" altLang="en-US" dirty="0" smtClean="0"/>
              <a:t>導護輪值</a:t>
            </a: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7086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268" y="3561893"/>
            <a:ext cx="3938931" cy="27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85800"/>
            <a:ext cx="4190999" cy="273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691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4608" y="1826132"/>
            <a:ext cx="8952865" cy="1640205"/>
          </a:xfrm>
          <a:custGeom>
            <a:avLst/>
            <a:gdLst/>
            <a:ahLst/>
            <a:cxnLst/>
            <a:rect l="l" t="t" r="r" b="b"/>
            <a:pathLst>
              <a:path w="8952865" h="1640204">
                <a:moveTo>
                  <a:pt x="8679434" y="0"/>
                </a:moveTo>
                <a:lnTo>
                  <a:pt x="273304" y="0"/>
                </a:lnTo>
                <a:lnTo>
                  <a:pt x="224194" y="4405"/>
                </a:lnTo>
                <a:lnTo>
                  <a:pt x="177965" y="17106"/>
                </a:lnTo>
                <a:lnTo>
                  <a:pt x="135391" y="37328"/>
                </a:lnTo>
                <a:lnTo>
                  <a:pt x="97244" y="64299"/>
                </a:lnTo>
                <a:lnTo>
                  <a:pt x="64299" y="97244"/>
                </a:lnTo>
                <a:lnTo>
                  <a:pt x="37328" y="135391"/>
                </a:lnTo>
                <a:lnTo>
                  <a:pt x="17106" y="177965"/>
                </a:lnTo>
                <a:lnTo>
                  <a:pt x="4405" y="224194"/>
                </a:lnTo>
                <a:lnTo>
                  <a:pt x="0" y="273303"/>
                </a:lnTo>
                <a:lnTo>
                  <a:pt x="0" y="1366519"/>
                </a:lnTo>
                <a:lnTo>
                  <a:pt x="4405" y="1415629"/>
                </a:lnTo>
                <a:lnTo>
                  <a:pt x="17106" y="1461858"/>
                </a:lnTo>
                <a:lnTo>
                  <a:pt x="37328" y="1504432"/>
                </a:lnTo>
                <a:lnTo>
                  <a:pt x="64299" y="1542579"/>
                </a:lnTo>
                <a:lnTo>
                  <a:pt x="97244" y="1575524"/>
                </a:lnTo>
                <a:lnTo>
                  <a:pt x="135391" y="1602495"/>
                </a:lnTo>
                <a:lnTo>
                  <a:pt x="177965" y="1622717"/>
                </a:lnTo>
                <a:lnTo>
                  <a:pt x="224194" y="1635418"/>
                </a:lnTo>
                <a:lnTo>
                  <a:pt x="273304" y="1639824"/>
                </a:lnTo>
                <a:lnTo>
                  <a:pt x="8679434" y="1639824"/>
                </a:lnTo>
                <a:lnTo>
                  <a:pt x="8728543" y="1635418"/>
                </a:lnTo>
                <a:lnTo>
                  <a:pt x="8774772" y="1622717"/>
                </a:lnTo>
                <a:lnTo>
                  <a:pt x="8817346" y="1602495"/>
                </a:lnTo>
                <a:lnTo>
                  <a:pt x="8855493" y="1575524"/>
                </a:lnTo>
                <a:lnTo>
                  <a:pt x="8888438" y="1542579"/>
                </a:lnTo>
                <a:lnTo>
                  <a:pt x="8915409" y="1504432"/>
                </a:lnTo>
                <a:lnTo>
                  <a:pt x="8935631" y="1461858"/>
                </a:lnTo>
                <a:lnTo>
                  <a:pt x="8948332" y="1415629"/>
                </a:lnTo>
                <a:lnTo>
                  <a:pt x="8952738" y="1366519"/>
                </a:lnTo>
                <a:lnTo>
                  <a:pt x="8952738" y="273303"/>
                </a:lnTo>
                <a:lnTo>
                  <a:pt x="8948332" y="224194"/>
                </a:lnTo>
                <a:lnTo>
                  <a:pt x="8935631" y="177965"/>
                </a:lnTo>
                <a:lnTo>
                  <a:pt x="8915409" y="135391"/>
                </a:lnTo>
                <a:lnTo>
                  <a:pt x="8888438" y="97244"/>
                </a:lnTo>
                <a:lnTo>
                  <a:pt x="8855493" y="64299"/>
                </a:lnTo>
                <a:lnTo>
                  <a:pt x="8817346" y="37328"/>
                </a:lnTo>
                <a:lnTo>
                  <a:pt x="8774772" y="17106"/>
                </a:lnTo>
                <a:lnTo>
                  <a:pt x="8728543" y="4405"/>
                </a:lnTo>
                <a:lnTo>
                  <a:pt x="8679434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24608" y="1826132"/>
            <a:ext cx="8952865" cy="1640205"/>
          </a:xfrm>
          <a:custGeom>
            <a:avLst/>
            <a:gdLst/>
            <a:ahLst/>
            <a:cxnLst/>
            <a:rect l="l" t="t" r="r" b="b"/>
            <a:pathLst>
              <a:path w="8952865" h="1640204">
                <a:moveTo>
                  <a:pt x="0" y="273303"/>
                </a:moveTo>
                <a:lnTo>
                  <a:pt x="4405" y="224194"/>
                </a:lnTo>
                <a:lnTo>
                  <a:pt x="17106" y="177965"/>
                </a:lnTo>
                <a:lnTo>
                  <a:pt x="37328" y="135391"/>
                </a:lnTo>
                <a:lnTo>
                  <a:pt x="64299" y="97244"/>
                </a:lnTo>
                <a:lnTo>
                  <a:pt x="97244" y="64299"/>
                </a:lnTo>
                <a:lnTo>
                  <a:pt x="135391" y="37328"/>
                </a:lnTo>
                <a:lnTo>
                  <a:pt x="177965" y="17106"/>
                </a:lnTo>
                <a:lnTo>
                  <a:pt x="224194" y="4405"/>
                </a:lnTo>
                <a:lnTo>
                  <a:pt x="273304" y="0"/>
                </a:lnTo>
                <a:lnTo>
                  <a:pt x="8679434" y="0"/>
                </a:lnTo>
                <a:lnTo>
                  <a:pt x="8728543" y="4405"/>
                </a:lnTo>
                <a:lnTo>
                  <a:pt x="8774772" y="17106"/>
                </a:lnTo>
                <a:lnTo>
                  <a:pt x="8817346" y="37328"/>
                </a:lnTo>
                <a:lnTo>
                  <a:pt x="8855493" y="64299"/>
                </a:lnTo>
                <a:lnTo>
                  <a:pt x="8888438" y="97244"/>
                </a:lnTo>
                <a:lnTo>
                  <a:pt x="8915409" y="135391"/>
                </a:lnTo>
                <a:lnTo>
                  <a:pt x="8935631" y="177965"/>
                </a:lnTo>
                <a:lnTo>
                  <a:pt x="8948332" y="224194"/>
                </a:lnTo>
                <a:lnTo>
                  <a:pt x="8952738" y="273303"/>
                </a:lnTo>
                <a:lnTo>
                  <a:pt x="8952738" y="1366519"/>
                </a:lnTo>
                <a:lnTo>
                  <a:pt x="8948332" y="1415629"/>
                </a:lnTo>
                <a:lnTo>
                  <a:pt x="8935631" y="1461858"/>
                </a:lnTo>
                <a:lnTo>
                  <a:pt x="8915409" y="1504432"/>
                </a:lnTo>
                <a:lnTo>
                  <a:pt x="8888438" y="1542579"/>
                </a:lnTo>
                <a:lnTo>
                  <a:pt x="8855493" y="1575524"/>
                </a:lnTo>
                <a:lnTo>
                  <a:pt x="8817346" y="1602495"/>
                </a:lnTo>
                <a:lnTo>
                  <a:pt x="8774772" y="1622717"/>
                </a:lnTo>
                <a:lnTo>
                  <a:pt x="8728543" y="1635418"/>
                </a:lnTo>
                <a:lnTo>
                  <a:pt x="8679434" y="1639824"/>
                </a:lnTo>
                <a:lnTo>
                  <a:pt x="273304" y="1639824"/>
                </a:lnTo>
                <a:lnTo>
                  <a:pt x="224194" y="1635418"/>
                </a:lnTo>
                <a:lnTo>
                  <a:pt x="177965" y="1622717"/>
                </a:lnTo>
                <a:lnTo>
                  <a:pt x="135391" y="1602495"/>
                </a:lnTo>
                <a:lnTo>
                  <a:pt x="97244" y="1575524"/>
                </a:lnTo>
                <a:lnTo>
                  <a:pt x="64299" y="1542579"/>
                </a:lnTo>
                <a:lnTo>
                  <a:pt x="37328" y="1504432"/>
                </a:lnTo>
                <a:lnTo>
                  <a:pt x="17106" y="1461858"/>
                </a:lnTo>
                <a:lnTo>
                  <a:pt x="4405" y="1415629"/>
                </a:lnTo>
                <a:lnTo>
                  <a:pt x="0" y="1366519"/>
                </a:lnTo>
                <a:lnTo>
                  <a:pt x="0" y="273303"/>
                </a:lnTo>
                <a:close/>
              </a:path>
            </a:pathLst>
          </a:custGeom>
          <a:ln w="12954">
            <a:solidFill>
              <a:srgbClr val="AD5A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83232" y="1941322"/>
            <a:ext cx="8429625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55700" marR="5080" indent="-1143000">
              <a:lnSpc>
                <a:spcPct val="100000"/>
              </a:lnSpc>
              <a:spcBef>
                <a:spcPts val="95"/>
              </a:spcBef>
            </a:pPr>
            <a:r>
              <a:rPr spc="-5" dirty="0">
                <a:solidFill>
                  <a:srgbClr val="FFFFFF"/>
                </a:solidFill>
              </a:rPr>
              <a:t>十.</a:t>
            </a:r>
            <a:r>
              <a:rPr spc="145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針對學生違規、交通事故作統 計，並實施輔導作為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25" dirty="0"/>
              <a:t>32</a:t>
            </a:fld>
            <a:endParaRPr spc="-25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6400" y="624841"/>
            <a:ext cx="9601200" cy="899159"/>
          </a:xfrm>
        </p:spPr>
        <p:txBody>
          <a:bodyPr/>
          <a:lstStyle/>
          <a:p>
            <a:r>
              <a:rPr lang="zh-TW" altLang="en-US" dirty="0" smtClean="0"/>
              <a:t>結合教訓輔三合一，共同導正違規行為</a:t>
            </a:r>
            <a:endParaRPr lang="zh-TW" alt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" y="1371600"/>
            <a:ext cx="4693920" cy="539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692" y="1371600"/>
            <a:ext cx="447357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32572"/>
            <a:ext cx="3810000" cy="531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2173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65835" y="1504569"/>
            <a:ext cx="10388600" cy="1697989"/>
          </a:xfrm>
          <a:custGeom>
            <a:avLst/>
            <a:gdLst/>
            <a:ahLst/>
            <a:cxnLst/>
            <a:rect l="l" t="t" r="r" b="b"/>
            <a:pathLst>
              <a:path w="10388600" h="1697989">
                <a:moveTo>
                  <a:pt x="10105390" y="0"/>
                </a:moveTo>
                <a:lnTo>
                  <a:pt x="282968" y="0"/>
                </a:lnTo>
                <a:lnTo>
                  <a:pt x="237068" y="3705"/>
                </a:lnTo>
                <a:lnTo>
                  <a:pt x="193526" y="14431"/>
                </a:lnTo>
                <a:lnTo>
                  <a:pt x="152925" y="31594"/>
                </a:lnTo>
                <a:lnTo>
                  <a:pt x="115848" y="54612"/>
                </a:lnTo>
                <a:lnTo>
                  <a:pt x="82877" y="82899"/>
                </a:lnTo>
                <a:lnTo>
                  <a:pt x="54594" y="115872"/>
                </a:lnTo>
                <a:lnTo>
                  <a:pt x="31583" y="152948"/>
                </a:lnTo>
                <a:lnTo>
                  <a:pt x="14425" y="193543"/>
                </a:lnTo>
                <a:lnTo>
                  <a:pt x="3703" y="237074"/>
                </a:lnTo>
                <a:lnTo>
                  <a:pt x="0" y="282955"/>
                </a:lnTo>
                <a:lnTo>
                  <a:pt x="0" y="1414779"/>
                </a:lnTo>
                <a:lnTo>
                  <a:pt x="3703" y="1460661"/>
                </a:lnTo>
                <a:lnTo>
                  <a:pt x="14425" y="1504192"/>
                </a:lnTo>
                <a:lnTo>
                  <a:pt x="31583" y="1544787"/>
                </a:lnTo>
                <a:lnTo>
                  <a:pt x="54594" y="1581863"/>
                </a:lnTo>
                <a:lnTo>
                  <a:pt x="82877" y="1614836"/>
                </a:lnTo>
                <a:lnTo>
                  <a:pt x="115848" y="1643123"/>
                </a:lnTo>
                <a:lnTo>
                  <a:pt x="152925" y="1666141"/>
                </a:lnTo>
                <a:lnTo>
                  <a:pt x="193526" y="1683304"/>
                </a:lnTo>
                <a:lnTo>
                  <a:pt x="237068" y="1694030"/>
                </a:lnTo>
                <a:lnTo>
                  <a:pt x="282968" y="1697735"/>
                </a:lnTo>
                <a:lnTo>
                  <a:pt x="10105390" y="1697735"/>
                </a:lnTo>
                <a:lnTo>
                  <a:pt x="10151271" y="1694030"/>
                </a:lnTo>
                <a:lnTo>
                  <a:pt x="10194802" y="1683304"/>
                </a:lnTo>
                <a:lnTo>
                  <a:pt x="10235397" y="1666141"/>
                </a:lnTo>
                <a:lnTo>
                  <a:pt x="10272473" y="1643123"/>
                </a:lnTo>
                <a:lnTo>
                  <a:pt x="10305446" y="1614836"/>
                </a:lnTo>
                <a:lnTo>
                  <a:pt x="10333733" y="1581863"/>
                </a:lnTo>
                <a:lnTo>
                  <a:pt x="10356751" y="1544787"/>
                </a:lnTo>
                <a:lnTo>
                  <a:pt x="10373914" y="1504192"/>
                </a:lnTo>
                <a:lnTo>
                  <a:pt x="10384640" y="1460661"/>
                </a:lnTo>
                <a:lnTo>
                  <a:pt x="10388346" y="1414779"/>
                </a:lnTo>
                <a:lnTo>
                  <a:pt x="10388346" y="282955"/>
                </a:lnTo>
                <a:lnTo>
                  <a:pt x="10384640" y="237074"/>
                </a:lnTo>
                <a:lnTo>
                  <a:pt x="10373914" y="193543"/>
                </a:lnTo>
                <a:lnTo>
                  <a:pt x="10356751" y="152948"/>
                </a:lnTo>
                <a:lnTo>
                  <a:pt x="10333733" y="115872"/>
                </a:lnTo>
                <a:lnTo>
                  <a:pt x="10305446" y="82899"/>
                </a:lnTo>
                <a:lnTo>
                  <a:pt x="10272473" y="54612"/>
                </a:lnTo>
                <a:lnTo>
                  <a:pt x="10235397" y="31594"/>
                </a:lnTo>
                <a:lnTo>
                  <a:pt x="10194802" y="14431"/>
                </a:lnTo>
                <a:lnTo>
                  <a:pt x="10151271" y="3705"/>
                </a:lnTo>
                <a:lnTo>
                  <a:pt x="10105390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5835" y="1504569"/>
            <a:ext cx="10388600" cy="1697989"/>
          </a:xfrm>
          <a:custGeom>
            <a:avLst/>
            <a:gdLst/>
            <a:ahLst/>
            <a:cxnLst/>
            <a:rect l="l" t="t" r="r" b="b"/>
            <a:pathLst>
              <a:path w="10388600" h="1697989">
                <a:moveTo>
                  <a:pt x="0" y="282955"/>
                </a:moveTo>
                <a:lnTo>
                  <a:pt x="3703" y="237074"/>
                </a:lnTo>
                <a:lnTo>
                  <a:pt x="14425" y="193543"/>
                </a:lnTo>
                <a:lnTo>
                  <a:pt x="31583" y="152948"/>
                </a:lnTo>
                <a:lnTo>
                  <a:pt x="54594" y="115872"/>
                </a:lnTo>
                <a:lnTo>
                  <a:pt x="82877" y="82899"/>
                </a:lnTo>
                <a:lnTo>
                  <a:pt x="115848" y="54612"/>
                </a:lnTo>
                <a:lnTo>
                  <a:pt x="152925" y="31594"/>
                </a:lnTo>
                <a:lnTo>
                  <a:pt x="193526" y="14431"/>
                </a:lnTo>
                <a:lnTo>
                  <a:pt x="237068" y="3705"/>
                </a:lnTo>
                <a:lnTo>
                  <a:pt x="282968" y="0"/>
                </a:lnTo>
                <a:lnTo>
                  <a:pt x="10105390" y="0"/>
                </a:lnTo>
                <a:lnTo>
                  <a:pt x="10151271" y="3705"/>
                </a:lnTo>
                <a:lnTo>
                  <a:pt x="10194802" y="14431"/>
                </a:lnTo>
                <a:lnTo>
                  <a:pt x="10235397" y="31594"/>
                </a:lnTo>
                <a:lnTo>
                  <a:pt x="10272473" y="54612"/>
                </a:lnTo>
                <a:lnTo>
                  <a:pt x="10305446" y="82899"/>
                </a:lnTo>
                <a:lnTo>
                  <a:pt x="10333733" y="115872"/>
                </a:lnTo>
                <a:lnTo>
                  <a:pt x="10356751" y="152948"/>
                </a:lnTo>
                <a:lnTo>
                  <a:pt x="10373914" y="193543"/>
                </a:lnTo>
                <a:lnTo>
                  <a:pt x="10384640" y="237074"/>
                </a:lnTo>
                <a:lnTo>
                  <a:pt x="10388346" y="282955"/>
                </a:lnTo>
                <a:lnTo>
                  <a:pt x="10388346" y="1414779"/>
                </a:lnTo>
                <a:lnTo>
                  <a:pt x="10384640" y="1460661"/>
                </a:lnTo>
                <a:lnTo>
                  <a:pt x="10373914" y="1504192"/>
                </a:lnTo>
                <a:lnTo>
                  <a:pt x="10356751" y="1544787"/>
                </a:lnTo>
                <a:lnTo>
                  <a:pt x="10333733" y="1581863"/>
                </a:lnTo>
                <a:lnTo>
                  <a:pt x="10305446" y="1614836"/>
                </a:lnTo>
                <a:lnTo>
                  <a:pt x="10272473" y="1643123"/>
                </a:lnTo>
                <a:lnTo>
                  <a:pt x="10235397" y="1666141"/>
                </a:lnTo>
                <a:lnTo>
                  <a:pt x="10194802" y="1683304"/>
                </a:lnTo>
                <a:lnTo>
                  <a:pt x="10151271" y="1694030"/>
                </a:lnTo>
                <a:lnTo>
                  <a:pt x="10105390" y="1697735"/>
                </a:lnTo>
                <a:lnTo>
                  <a:pt x="282968" y="1697735"/>
                </a:lnTo>
                <a:lnTo>
                  <a:pt x="237068" y="1694030"/>
                </a:lnTo>
                <a:lnTo>
                  <a:pt x="193526" y="1683304"/>
                </a:lnTo>
                <a:lnTo>
                  <a:pt x="152925" y="1666141"/>
                </a:lnTo>
                <a:lnTo>
                  <a:pt x="115848" y="1643123"/>
                </a:lnTo>
                <a:lnTo>
                  <a:pt x="82877" y="1614836"/>
                </a:lnTo>
                <a:lnTo>
                  <a:pt x="54594" y="1581863"/>
                </a:lnTo>
                <a:lnTo>
                  <a:pt x="31583" y="1544787"/>
                </a:lnTo>
                <a:lnTo>
                  <a:pt x="14425" y="1504192"/>
                </a:lnTo>
                <a:lnTo>
                  <a:pt x="3703" y="1460661"/>
                </a:lnTo>
                <a:lnTo>
                  <a:pt x="0" y="1414779"/>
                </a:lnTo>
                <a:lnTo>
                  <a:pt x="0" y="282955"/>
                </a:lnTo>
                <a:close/>
              </a:path>
            </a:pathLst>
          </a:custGeom>
          <a:ln w="12954">
            <a:solidFill>
              <a:srgbClr val="AD5A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26997" y="1648460"/>
            <a:ext cx="9729470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96745" marR="5080" indent="-1884680">
              <a:lnSpc>
                <a:spcPct val="100000"/>
              </a:lnSpc>
              <a:spcBef>
                <a:spcPts val="95"/>
              </a:spcBef>
              <a:tabLst>
                <a:tab pos="1896745" algn="l"/>
              </a:tabLst>
            </a:pPr>
            <a:r>
              <a:rPr spc="-5" dirty="0">
                <a:solidFill>
                  <a:srgbClr val="FFFFFF"/>
                </a:solidFill>
              </a:rPr>
              <a:t>十一.	規劃家長接送區與愛心服務站， 且能鼓勵學生步行</a:t>
            </a:r>
          </a:p>
        </p:txBody>
      </p:sp>
      <p:sp>
        <p:nvSpPr>
          <p:cNvPr id="5" name="object 5"/>
          <p:cNvSpPr/>
          <p:nvPr/>
        </p:nvSpPr>
        <p:spPr>
          <a:xfrm>
            <a:off x="5406771" y="3813428"/>
            <a:ext cx="1790700" cy="669925"/>
          </a:xfrm>
          <a:custGeom>
            <a:avLst/>
            <a:gdLst/>
            <a:ahLst/>
            <a:cxnLst/>
            <a:rect l="l" t="t" r="r" b="b"/>
            <a:pathLst>
              <a:path w="1790700" h="669925">
                <a:moveTo>
                  <a:pt x="1790700" y="334899"/>
                </a:moveTo>
                <a:lnTo>
                  <a:pt x="0" y="334899"/>
                </a:lnTo>
                <a:lnTo>
                  <a:pt x="895350" y="669798"/>
                </a:lnTo>
                <a:lnTo>
                  <a:pt x="1790700" y="334899"/>
                </a:lnTo>
                <a:close/>
              </a:path>
              <a:path w="1790700" h="669925">
                <a:moveTo>
                  <a:pt x="1343025" y="0"/>
                </a:moveTo>
                <a:lnTo>
                  <a:pt x="447675" y="0"/>
                </a:lnTo>
                <a:lnTo>
                  <a:pt x="447675" y="334899"/>
                </a:lnTo>
                <a:lnTo>
                  <a:pt x="1343025" y="334899"/>
                </a:lnTo>
                <a:lnTo>
                  <a:pt x="134302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06771" y="3813428"/>
            <a:ext cx="1790700" cy="669925"/>
          </a:xfrm>
          <a:custGeom>
            <a:avLst/>
            <a:gdLst/>
            <a:ahLst/>
            <a:cxnLst/>
            <a:rect l="l" t="t" r="r" b="b"/>
            <a:pathLst>
              <a:path w="1790700" h="669925">
                <a:moveTo>
                  <a:pt x="0" y="334899"/>
                </a:moveTo>
                <a:lnTo>
                  <a:pt x="447675" y="334899"/>
                </a:lnTo>
                <a:lnTo>
                  <a:pt x="447675" y="0"/>
                </a:lnTo>
                <a:lnTo>
                  <a:pt x="1343025" y="0"/>
                </a:lnTo>
                <a:lnTo>
                  <a:pt x="1343025" y="334899"/>
                </a:lnTo>
                <a:lnTo>
                  <a:pt x="1790700" y="334899"/>
                </a:lnTo>
                <a:lnTo>
                  <a:pt x="895350" y="669798"/>
                </a:lnTo>
                <a:lnTo>
                  <a:pt x="0" y="334899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69235" y="4945379"/>
            <a:ext cx="3137154" cy="7696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269235" y="4945379"/>
            <a:ext cx="3137535" cy="769620"/>
          </a:xfrm>
          <a:prstGeom prst="rect">
            <a:avLst/>
          </a:prstGeom>
          <a:ln w="6096">
            <a:solidFill>
              <a:srgbClr val="5B9BD4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marL="172085">
              <a:lnSpc>
                <a:spcPct val="100000"/>
              </a:lnSpc>
              <a:spcBef>
                <a:spcPts val="105"/>
              </a:spcBef>
            </a:pPr>
            <a:r>
              <a:rPr sz="4400" spc="-5" dirty="0">
                <a:latin typeface="Noto Sans Mono CJK JP Regular"/>
                <a:cs typeface="Noto Sans Mono CJK JP Regular"/>
              </a:rPr>
              <a:t>家長接送區</a:t>
            </a:r>
            <a:endParaRPr sz="4400">
              <a:latin typeface="Noto Sans Mono CJK JP Regular"/>
              <a:cs typeface="Noto Sans Mono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81928" y="4953761"/>
            <a:ext cx="3057144" cy="7688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281928" y="4953761"/>
            <a:ext cx="3057525" cy="768985"/>
          </a:xfrm>
          <a:prstGeom prst="rect">
            <a:avLst/>
          </a:prstGeom>
          <a:ln w="6096">
            <a:solidFill>
              <a:srgbClr val="5B9BD4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132080">
              <a:lnSpc>
                <a:spcPct val="100000"/>
              </a:lnSpc>
              <a:spcBef>
                <a:spcPts val="100"/>
              </a:spcBef>
            </a:pPr>
            <a:r>
              <a:rPr sz="4400" spc="-5" dirty="0">
                <a:latin typeface="Noto Sans Mono CJK JP Regular"/>
                <a:cs typeface="Noto Sans Mono CJK JP Regular"/>
              </a:rPr>
              <a:t>愛心服務站</a:t>
            </a:r>
            <a:endParaRPr sz="4400">
              <a:latin typeface="Noto Sans Mono CJK JP Regular"/>
              <a:cs typeface="Noto Sans Mono CJK JP Reg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005057" y="6463538"/>
            <a:ext cx="281940" cy="27051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530"/>
              </a:spcBef>
            </a:pPr>
            <a:fld id="{81D60167-4931-47E6-BA6A-407CBD079E47}" type="slidenum">
              <a:rPr sz="1200" spc="-25" dirty="0">
                <a:solidFill>
                  <a:srgbClr val="888888"/>
                </a:solidFill>
                <a:latin typeface="Trebuchet MS"/>
                <a:cs typeface="Trebuchet MS"/>
              </a:rPr>
              <a:t>34</a:t>
            </a:fld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71600" y="624840"/>
            <a:ext cx="8229600" cy="677108"/>
          </a:xfrm>
        </p:spPr>
        <p:txBody>
          <a:bodyPr/>
          <a:lstStyle/>
          <a:p>
            <a:r>
              <a:rPr lang="zh-TW" altLang="en-US" dirty="0" smtClean="0"/>
              <a:t>愛心商店增設，家長接送區設置</a:t>
            </a:r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295400"/>
            <a:ext cx="4594225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1600200"/>
            <a:ext cx="3668712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47800"/>
            <a:ext cx="41148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42902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24608" y="1826132"/>
            <a:ext cx="8952865" cy="2795270"/>
          </a:xfrm>
          <a:custGeom>
            <a:avLst/>
            <a:gdLst/>
            <a:ahLst/>
            <a:cxnLst/>
            <a:rect l="l" t="t" r="r" b="b"/>
            <a:pathLst>
              <a:path w="8952865" h="2795270">
                <a:moveTo>
                  <a:pt x="8486902" y="0"/>
                </a:moveTo>
                <a:lnTo>
                  <a:pt x="465836" y="0"/>
                </a:lnTo>
                <a:lnTo>
                  <a:pt x="418202" y="2404"/>
                </a:lnTo>
                <a:lnTo>
                  <a:pt x="371945" y="9462"/>
                </a:lnTo>
                <a:lnTo>
                  <a:pt x="327300" y="20940"/>
                </a:lnTo>
                <a:lnTo>
                  <a:pt x="284499" y="36603"/>
                </a:lnTo>
                <a:lnTo>
                  <a:pt x="243778" y="56218"/>
                </a:lnTo>
                <a:lnTo>
                  <a:pt x="205370" y="79550"/>
                </a:lnTo>
                <a:lnTo>
                  <a:pt x="169509" y="106365"/>
                </a:lnTo>
                <a:lnTo>
                  <a:pt x="136429" y="136429"/>
                </a:lnTo>
                <a:lnTo>
                  <a:pt x="106365" y="169509"/>
                </a:lnTo>
                <a:lnTo>
                  <a:pt x="79550" y="205370"/>
                </a:lnTo>
                <a:lnTo>
                  <a:pt x="56218" y="243778"/>
                </a:lnTo>
                <a:lnTo>
                  <a:pt x="36603" y="284499"/>
                </a:lnTo>
                <a:lnTo>
                  <a:pt x="20940" y="327300"/>
                </a:lnTo>
                <a:lnTo>
                  <a:pt x="9462" y="371945"/>
                </a:lnTo>
                <a:lnTo>
                  <a:pt x="2404" y="418202"/>
                </a:lnTo>
                <a:lnTo>
                  <a:pt x="0" y="465836"/>
                </a:lnTo>
                <a:lnTo>
                  <a:pt x="0" y="2329179"/>
                </a:lnTo>
                <a:lnTo>
                  <a:pt x="2404" y="2376813"/>
                </a:lnTo>
                <a:lnTo>
                  <a:pt x="9462" y="2423070"/>
                </a:lnTo>
                <a:lnTo>
                  <a:pt x="20940" y="2467715"/>
                </a:lnTo>
                <a:lnTo>
                  <a:pt x="36603" y="2510516"/>
                </a:lnTo>
                <a:lnTo>
                  <a:pt x="56218" y="2551237"/>
                </a:lnTo>
                <a:lnTo>
                  <a:pt x="79550" y="2589645"/>
                </a:lnTo>
                <a:lnTo>
                  <a:pt x="106365" y="2625506"/>
                </a:lnTo>
                <a:lnTo>
                  <a:pt x="136429" y="2658586"/>
                </a:lnTo>
                <a:lnTo>
                  <a:pt x="169509" y="2688650"/>
                </a:lnTo>
                <a:lnTo>
                  <a:pt x="205370" y="2715465"/>
                </a:lnTo>
                <a:lnTo>
                  <a:pt x="243778" y="2738797"/>
                </a:lnTo>
                <a:lnTo>
                  <a:pt x="284499" y="2758412"/>
                </a:lnTo>
                <a:lnTo>
                  <a:pt x="327300" y="2774075"/>
                </a:lnTo>
                <a:lnTo>
                  <a:pt x="371945" y="2785553"/>
                </a:lnTo>
                <a:lnTo>
                  <a:pt x="418202" y="2792611"/>
                </a:lnTo>
                <a:lnTo>
                  <a:pt x="465836" y="2795016"/>
                </a:lnTo>
                <a:lnTo>
                  <a:pt x="8486902" y="2795016"/>
                </a:lnTo>
                <a:lnTo>
                  <a:pt x="8534535" y="2792611"/>
                </a:lnTo>
                <a:lnTo>
                  <a:pt x="8580792" y="2785553"/>
                </a:lnTo>
                <a:lnTo>
                  <a:pt x="8625437" y="2774075"/>
                </a:lnTo>
                <a:lnTo>
                  <a:pt x="8668238" y="2758412"/>
                </a:lnTo>
                <a:lnTo>
                  <a:pt x="8708959" y="2738797"/>
                </a:lnTo>
                <a:lnTo>
                  <a:pt x="8747367" y="2715465"/>
                </a:lnTo>
                <a:lnTo>
                  <a:pt x="8783228" y="2688650"/>
                </a:lnTo>
                <a:lnTo>
                  <a:pt x="8816308" y="2658586"/>
                </a:lnTo>
                <a:lnTo>
                  <a:pt x="8846372" y="2625506"/>
                </a:lnTo>
                <a:lnTo>
                  <a:pt x="8873187" y="2589645"/>
                </a:lnTo>
                <a:lnTo>
                  <a:pt x="8896519" y="2551237"/>
                </a:lnTo>
                <a:lnTo>
                  <a:pt x="8916134" y="2510516"/>
                </a:lnTo>
                <a:lnTo>
                  <a:pt x="8931797" y="2467715"/>
                </a:lnTo>
                <a:lnTo>
                  <a:pt x="8943275" y="2423070"/>
                </a:lnTo>
                <a:lnTo>
                  <a:pt x="8950333" y="2376813"/>
                </a:lnTo>
                <a:lnTo>
                  <a:pt x="8952738" y="2329179"/>
                </a:lnTo>
                <a:lnTo>
                  <a:pt x="8952738" y="465836"/>
                </a:lnTo>
                <a:lnTo>
                  <a:pt x="8950333" y="418202"/>
                </a:lnTo>
                <a:lnTo>
                  <a:pt x="8943275" y="371945"/>
                </a:lnTo>
                <a:lnTo>
                  <a:pt x="8931797" y="327300"/>
                </a:lnTo>
                <a:lnTo>
                  <a:pt x="8916134" y="284499"/>
                </a:lnTo>
                <a:lnTo>
                  <a:pt x="8896519" y="243778"/>
                </a:lnTo>
                <a:lnTo>
                  <a:pt x="8873187" y="205370"/>
                </a:lnTo>
                <a:lnTo>
                  <a:pt x="8846372" y="169509"/>
                </a:lnTo>
                <a:lnTo>
                  <a:pt x="8816308" y="136429"/>
                </a:lnTo>
                <a:lnTo>
                  <a:pt x="8783228" y="106365"/>
                </a:lnTo>
                <a:lnTo>
                  <a:pt x="8747367" y="79550"/>
                </a:lnTo>
                <a:lnTo>
                  <a:pt x="8708959" y="56218"/>
                </a:lnTo>
                <a:lnTo>
                  <a:pt x="8668238" y="36603"/>
                </a:lnTo>
                <a:lnTo>
                  <a:pt x="8625437" y="20940"/>
                </a:lnTo>
                <a:lnTo>
                  <a:pt x="8580792" y="9462"/>
                </a:lnTo>
                <a:lnTo>
                  <a:pt x="8534535" y="2404"/>
                </a:lnTo>
                <a:lnTo>
                  <a:pt x="8486902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24608" y="1826132"/>
            <a:ext cx="8952865" cy="2795270"/>
          </a:xfrm>
          <a:custGeom>
            <a:avLst/>
            <a:gdLst/>
            <a:ahLst/>
            <a:cxnLst/>
            <a:rect l="l" t="t" r="r" b="b"/>
            <a:pathLst>
              <a:path w="8952865" h="2795270">
                <a:moveTo>
                  <a:pt x="0" y="465836"/>
                </a:moveTo>
                <a:lnTo>
                  <a:pt x="2404" y="418202"/>
                </a:lnTo>
                <a:lnTo>
                  <a:pt x="9462" y="371945"/>
                </a:lnTo>
                <a:lnTo>
                  <a:pt x="20940" y="327300"/>
                </a:lnTo>
                <a:lnTo>
                  <a:pt x="36603" y="284499"/>
                </a:lnTo>
                <a:lnTo>
                  <a:pt x="56218" y="243778"/>
                </a:lnTo>
                <a:lnTo>
                  <a:pt x="79550" y="205370"/>
                </a:lnTo>
                <a:lnTo>
                  <a:pt x="106365" y="169509"/>
                </a:lnTo>
                <a:lnTo>
                  <a:pt x="136429" y="136429"/>
                </a:lnTo>
                <a:lnTo>
                  <a:pt x="169509" y="106365"/>
                </a:lnTo>
                <a:lnTo>
                  <a:pt x="205370" y="79550"/>
                </a:lnTo>
                <a:lnTo>
                  <a:pt x="243778" y="56218"/>
                </a:lnTo>
                <a:lnTo>
                  <a:pt x="284499" y="36603"/>
                </a:lnTo>
                <a:lnTo>
                  <a:pt x="327300" y="20940"/>
                </a:lnTo>
                <a:lnTo>
                  <a:pt x="371945" y="9462"/>
                </a:lnTo>
                <a:lnTo>
                  <a:pt x="418202" y="2404"/>
                </a:lnTo>
                <a:lnTo>
                  <a:pt x="465836" y="0"/>
                </a:lnTo>
                <a:lnTo>
                  <a:pt x="8486902" y="0"/>
                </a:lnTo>
                <a:lnTo>
                  <a:pt x="8534535" y="2404"/>
                </a:lnTo>
                <a:lnTo>
                  <a:pt x="8580792" y="9462"/>
                </a:lnTo>
                <a:lnTo>
                  <a:pt x="8625437" y="20940"/>
                </a:lnTo>
                <a:lnTo>
                  <a:pt x="8668238" y="36603"/>
                </a:lnTo>
                <a:lnTo>
                  <a:pt x="8708959" y="56218"/>
                </a:lnTo>
                <a:lnTo>
                  <a:pt x="8747367" y="79550"/>
                </a:lnTo>
                <a:lnTo>
                  <a:pt x="8783228" y="106365"/>
                </a:lnTo>
                <a:lnTo>
                  <a:pt x="8816308" y="136429"/>
                </a:lnTo>
                <a:lnTo>
                  <a:pt x="8846372" y="169509"/>
                </a:lnTo>
                <a:lnTo>
                  <a:pt x="8873187" y="205370"/>
                </a:lnTo>
                <a:lnTo>
                  <a:pt x="8896519" y="243778"/>
                </a:lnTo>
                <a:lnTo>
                  <a:pt x="8916134" y="284499"/>
                </a:lnTo>
                <a:lnTo>
                  <a:pt x="8931797" y="327300"/>
                </a:lnTo>
                <a:lnTo>
                  <a:pt x="8943275" y="371945"/>
                </a:lnTo>
                <a:lnTo>
                  <a:pt x="8950333" y="418202"/>
                </a:lnTo>
                <a:lnTo>
                  <a:pt x="8952738" y="465836"/>
                </a:lnTo>
                <a:lnTo>
                  <a:pt x="8952738" y="2329179"/>
                </a:lnTo>
                <a:lnTo>
                  <a:pt x="8950333" y="2376813"/>
                </a:lnTo>
                <a:lnTo>
                  <a:pt x="8943275" y="2423070"/>
                </a:lnTo>
                <a:lnTo>
                  <a:pt x="8931797" y="2467715"/>
                </a:lnTo>
                <a:lnTo>
                  <a:pt x="8916134" y="2510516"/>
                </a:lnTo>
                <a:lnTo>
                  <a:pt x="8896519" y="2551237"/>
                </a:lnTo>
                <a:lnTo>
                  <a:pt x="8873187" y="2589645"/>
                </a:lnTo>
                <a:lnTo>
                  <a:pt x="8846372" y="2625506"/>
                </a:lnTo>
                <a:lnTo>
                  <a:pt x="8816308" y="2658586"/>
                </a:lnTo>
                <a:lnTo>
                  <a:pt x="8783228" y="2688650"/>
                </a:lnTo>
                <a:lnTo>
                  <a:pt x="8747367" y="2715465"/>
                </a:lnTo>
                <a:lnTo>
                  <a:pt x="8708959" y="2738797"/>
                </a:lnTo>
                <a:lnTo>
                  <a:pt x="8668238" y="2758412"/>
                </a:lnTo>
                <a:lnTo>
                  <a:pt x="8625437" y="2774075"/>
                </a:lnTo>
                <a:lnTo>
                  <a:pt x="8580792" y="2785553"/>
                </a:lnTo>
                <a:lnTo>
                  <a:pt x="8534535" y="2792611"/>
                </a:lnTo>
                <a:lnTo>
                  <a:pt x="8486902" y="2795016"/>
                </a:lnTo>
                <a:lnTo>
                  <a:pt x="465836" y="2795016"/>
                </a:lnTo>
                <a:lnTo>
                  <a:pt x="418202" y="2792611"/>
                </a:lnTo>
                <a:lnTo>
                  <a:pt x="371945" y="2785553"/>
                </a:lnTo>
                <a:lnTo>
                  <a:pt x="327300" y="2774075"/>
                </a:lnTo>
                <a:lnTo>
                  <a:pt x="284499" y="2758412"/>
                </a:lnTo>
                <a:lnTo>
                  <a:pt x="243778" y="2738797"/>
                </a:lnTo>
                <a:lnTo>
                  <a:pt x="205370" y="2715465"/>
                </a:lnTo>
                <a:lnTo>
                  <a:pt x="169509" y="2688650"/>
                </a:lnTo>
                <a:lnTo>
                  <a:pt x="136429" y="2658586"/>
                </a:lnTo>
                <a:lnTo>
                  <a:pt x="106365" y="2625506"/>
                </a:lnTo>
                <a:lnTo>
                  <a:pt x="79550" y="2589645"/>
                </a:lnTo>
                <a:lnTo>
                  <a:pt x="56218" y="2551237"/>
                </a:lnTo>
                <a:lnTo>
                  <a:pt x="36603" y="2510516"/>
                </a:lnTo>
                <a:lnTo>
                  <a:pt x="20940" y="2467715"/>
                </a:lnTo>
                <a:lnTo>
                  <a:pt x="9462" y="2423070"/>
                </a:lnTo>
                <a:lnTo>
                  <a:pt x="2404" y="2376813"/>
                </a:lnTo>
                <a:lnTo>
                  <a:pt x="0" y="2329179"/>
                </a:lnTo>
                <a:lnTo>
                  <a:pt x="0" y="465836"/>
                </a:lnTo>
                <a:close/>
              </a:path>
            </a:pathLst>
          </a:custGeom>
          <a:ln w="12953">
            <a:solidFill>
              <a:srgbClr val="AD5A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39620" y="2723642"/>
            <a:ext cx="574167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-5" dirty="0">
                <a:solidFill>
                  <a:srgbClr val="FFFFFF"/>
                </a:solidFill>
              </a:rPr>
              <a:t>十二.</a:t>
            </a:r>
            <a:r>
              <a:rPr sz="6000" dirty="0">
                <a:solidFill>
                  <a:srgbClr val="FFFFFF"/>
                </a:solidFill>
              </a:rPr>
              <a:t>創新與成效</a:t>
            </a:r>
            <a:endParaRPr sz="600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25" dirty="0"/>
              <a:t>36</a:t>
            </a:fld>
            <a:endParaRPr spc="-25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0200" y="838200"/>
            <a:ext cx="9296400" cy="1354217"/>
          </a:xfrm>
        </p:spPr>
        <p:txBody>
          <a:bodyPr/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家長導護志工金輪獎：洪金菊女士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自行車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騎乘教育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676400"/>
            <a:ext cx="4594225" cy="505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64" y="2514600"/>
            <a:ext cx="2286000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3962400"/>
            <a:ext cx="2922588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5085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4"/>
          <p:cNvSpPr/>
          <p:nvPr/>
        </p:nvSpPr>
        <p:spPr>
          <a:xfrm>
            <a:off x="3237738" y="2941192"/>
            <a:ext cx="150241" cy="1487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697216" y="5034153"/>
            <a:ext cx="102234" cy="191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025003" y="4993513"/>
            <a:ext cx="153034" cy="1202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25" dirty="0"/>
              <a:t>38</a:t>
            </a:fld>
            <a:endParaRPr spc="-25" dirty="0"/>
          </a:p>
        </p:txBody>
      </p:sp>
      <p:sp>
        <p:nvSpPr>
          <p:cNvPr id="80" name="文字方塊 79"/>
          <p:cNvSpPr txBox="1"/>
          <p:nvPr/>
        </p:nvSpPr>
        <p:spPr>
          <a:xfrm>
            <a:off x="2286000" y="1524000"/>
            <a:ext cx="7772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 smtClean="0">
                <a:solidFill>
                  <a:srgbClr val="002060"/>
                </a:solidFill>
                <a:latin typeface="文鼎特毛楷" panose="020B0609010101010101" pitchFamily="49" charset="-120"/>
                <a:ea typeface="文鼎特毛楷" panose="020B0609010101010101" pitchFamily="49" charset="-120"/>
              </a:rPr>
              <a:t>中正</a:t>
            </a:r>
            <a:r>
              <a:rPr lang="en-US" altLang="zh-TW" sz="5400" dirty="0" smtClean="0">
                <a:solidFill>
                  <a:srgbClr val="002060"/>
                </a:solidFill>
                <a:latin typeface="文鼎特毛楷" panose="020B0609010101010101" pitchFamily="49" charset="-120"/>
                <a:ea typeface="文鼎特毛楷" panose="020B0609010101010101" pitchFamily="49" charset="-120"/>
              </a:rPr>
              <a:t>『</a:t>
            </a:r>
            <a:r>
              <a:rPr lang="zh-TW" altLang="en-US" sz="5400" dirty="0" smtClean="0">
                <a:solidFill>
                  <a:srgbClr val="002060"/>
                </a:solidFill>
                <a:latin typeface="文鼎特毛楷" panose="020B0609010101010101" pitchFamily="49" charset="-120"/>
                <a:ea typeface="文鼎特毛楷" panose="020B0609010101010101" pitchFamily="49" charset="-120"/>
              </a:rPr>
              <a:t>三實</a:t>
            </a:r>
            <a:r>
              <a:rPr lang="en-US" altLang="zh-TW" sz="5400" dirty="0" smtClean="0">
                <a:solidFill>
                  <a:srgbClr val="002060"/>
                </a:solidFill>
                <a:latin typeface="文鼎特毛楷" panose="020B0609010101010101" pitchFamily="49" charset="-120"/>
                <a:ea typeface="文鼎特毛楷" panose="020B0609010101010101" pitchFamily="49" charset="-120"/>
              </a:rPr>
              <a:t>』</a:t>
            </a:r>
          </a:p>
          <a:p>
            <a:r>
              <a:rPr lang="zh-TW" altLang="en-US" sz="5400" dirty="0" smtClean="0">
                <a:solidFill>
                  <a:srgbClr val="002060"/>
                </a:solidFill>
                <a:latin typeface="文鼎特毛楷" panose="020B0609010101010101" pitchFamily="49" charset="-120"/>
                <a:ea typeface="文鼎特毛楷" panose="020B0609010101010101" pitchFamily="49" charset="-120"/>
              </a:rPr>
              <a:t>務實、落實、確實的實施交通安全教育</a:t>
            </a:r>
            <a:endParaRPr lang="zh-TW" altLang="en-US" sz="5400" dirty="0">
              <a:solidFill>
                <a:srgbClr val="002060"/>
              </a:solidFill>
              <a:latin typeface="文鼎特毛楷" panose="020B0609010101010101" pitchFamily="49" charset="-120"/>
              <a:ea typeface="文鼎特毛楷" panose="020B0609010101010101" pitchFamily="49" charset="-12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824608" y="1826132"/>
            <a:ext cx="8952865" cy="2795270"/>
          </a:xfrm>
          <a:custGeom>
            <a:avLst/>
            <a:gdLst/>
            <a:ahLst/>
            <a:cxnLst/>
            <a:rect l="l" t="t" r="r" b="b"/>
            <a:pathLst>
              <a:path w="8952865" h="2795270">
                <a:moveTo>
                  <a:pt x="0" y="465836"/>
                </a:moveTo>
                <a:lnTo>
                  <a:pt x="2404" y="418202"/>
                </a:lnTo>
                <a:lnTo>
                  <a:pt x="9462" y="371945"/>
                </a:lnTo>
                <a:lnTo>
                  <a:pt x="20940" y="327300"/>
                </a:lnTo>
                <a:lnTo>
                  <a:pt x="36603" y="284499"/>
                </a:lnTo>
                <a:lnTo>
                  <a:pt x="56218" y="243778"/>
                </a:lnTo>
                <a:lnTo>
                  <a:pt x="79550" y="205370"/>
                </a:lnTo>
                <a:lnTo>
                  <a:pt x="106365" y="169509"/>
                </a:lnTo>
                <a:lnTo>
                  <a:pt x="136429" y="136429"/>
                </a:lnTo>
                <a:lnTo>
                  <a:pt x="169509" y="106365"/>
                </a:lnTo>
                <a:lnTo>
                  <a:pt x="205370" y="79550"/>
                </a:lnTo>
                <a:lnTo>
                  <a:pt x="243778" y="56218"/>
                </a:lnTo>
                <a:lnTo>
                  <a:pt x="284499" y="36603"/>
                </a:lnTo>
                <a:lnTo>
                  <a:pt x="327300" y="20940"/>
                </a:lnTo>
                <a:lnTo>
                  <a:pt x="371945" y="9462"/>
                </a:lnTo>
                <a:lnTo>
                  <a:pt x="418202" y="2404"/>
                </a:lnTo>
                <a:lnTo>
                  <a:pt x="465836" y="0"/>
                </a:lnTo>
                <a:lnTo>
                  <a:pt x="8486902" y="0"/>
                </a:lnTo>
                <a:lnTo>
                  <a:pt x="8534535" y="2404"/>
                </a:lnTo>
                <a:lnTo>
                  <a:pt x="8580792" y="9462"/>
                </a:lnTo>
                <a:lnTo>
                  <a:pt x="8625437" y="20940"/>
                </a:lnTo>
                <a:lnTo>
                  <a:pt x="8668238" y="36603"/>
                </a:lnTo>
                <a:lnTo>
                  <a:pt x="8708959" y="56218"/>
                </a:lnTo>
                <a:lnTo>
                  <a:pt x="8747367" y="79550"/>
                </a:lnTo>
                <a:lnTo>
                  <a:pt x="8783228" y="106365"/>
                </a:lnTo>
                <a:lnTo>
                  <a:pt x="8816308" y="136429"/>
                </a:lnTo>
                <a:lnTo>
                  <a:pt x="8846372" y="169509"/>
                </a:lnTo>
                <a:lnTo>
                  <a:pt x="8873187" y="205370"/>
                </a:lnTo>
                <a:lnTo>
                  <a:pt x="8896519" y="243778"/>
                </a:lnTo>
                <a:lnTo>
                  <a:pt x="8916134" y="284499"/>
                </a:lnTo>
                <a:lnTo>
                  <a:pt x="8931797" y="327300"/>
                </a:lnTo>
                <a:lnTo>
                  <a:pt x="8943275" y="371945"/>
                </a:lnTo>
                <a:lnTo>
                  <a:pt x="8950333" y="418202"/>
                </a:lnTo>
                <a:lnTo>
                  <a:pt x="8952738" y="465836"/>
                </a:lnTo>
                <a:lnTo>
                  <a:pt x="8952738" y="2329179"/>
                </a:lnTo>
                <a:lnTo>
                  <a:pt x="8950333" y="2376813"/>
                </a:lnTo>
                <a:lnTo>
                  <a:pt x="8943275" y="2423070"/>
                </a:lnTo>
                <a:lnTo>
                  <a:pt x="8931797" y="2467715"/>
                </a:lnTo>
                <a:lnTo>
                  <a:pt x="8916134" y="2510516"/>
                </a:lnTo>
                <a:lnTo>
                  <a:pt x="8896519" y="2551237"/>
                </a:lnTo>
                <a:lnTo>
                  <a:pt x="8873187" y="2589645"/>
                </a:lnTo>
                <a:lnTo>
                  <a:pt x="8846372" y="2625506"/>
                </a:lnTo>
                <a:lnTo>
                  <a:pt x="8816308" y="2658586"/>
                </a:lnTo>
                <a:lnTo>
                  <a:pt x="8783228" y="2688650"/>
                </a:lnTo>
                <a:lnTo>
                  <a:pt x="8747367" y="2715465"/>
                </a:lnTo>
                <a:lnTo>
                  <a:pt x="8708959" y="2738797"/>
                </a:lnTo>
                <a:lnTo>
                  <a:pt x="8668238" y="2758412"/>
                </a:lnTo>
                <a:lnTo>
                  <a:pt x="8625437" y="2774075"/>
                </a:lnTo>
                <a:lnTo>
                  <a:pt x="8580792" y="2785553"/>
                </a:lnTo>
                <a:lnTo>
                  <a:pt x="8534535" y="2792611"/>
                </a:lnTo>
                <a:lnTo>
                  <a:pt x="8486902" y="2795016"/>
                </a:lnTo>
                <a:lnTo>
                  <a:pt x="465836" y="2795016"/>
                </a:lnTo>
                <a:lnTo>
                  <a:pt x="418202" y="2792611"/>
                </a:lnTo>
                <a:lnTo>
                  <a:pt x="371945" y="2785553"/>
                </a:lnTo>
                <a:lnTo>
                  <a:pt x="327300" y="2774075"/>
                </a:lnTo>
                <a:lnTo>
                  <a:pt x="284499" y="2758412"/>
                </a:lnTo>
                <a:lnTo>
                  <a:pt x="243778" y="2738797"/>
                </a:lnTo>
                <a:lnTo>
                  <a:pt x="205370" y="2715465"/>
                </a:lnTo>
                <a:lnTo>
                  <a:pt x="169509" y="2688650"/>
                </a:lnTo>
                <a:lnTo>
                  <a:pt x="136429" y="2658586"/>
                </a:lnTo>
                <a:lnTo>
                  <a:pt x="106365" y="2625506"/>
                </a:lnTo>
                <a:lnTo>
                  <a:pt x="79550" y="2589645"/>
                </a:lnTo>
                <a:lnTo>
                  <a:pt x="56218" y="2551237"/>
                </a:lnTo>
                <a:lnTo>
                  <a:pt x="36603" y="2510516"/>
                </a:lnTo>
                <a:lnTo>
                  <a:pt x="20940" y="2467715"/>
                </a:lnTo>
                <a:lnTo>
                  <a:pt x="9462" y="2423070"/>
                </a:lnTo>
                <a:lnTo>
                  <a:pt x="2404" y="2376813"/>
                </a:lnTo>
                <a:lnTo>
                  <a:pt x="0" y="2329179"/>
                </a:lnTo>
                <a:lnTo>
                  <a:pt x="0" y="465836"/>
                </a:lnTo>
                <a:close/>
              </a:path>
            </a:pathLst>
          </a:custGeom>
          <a:ln w="12953">
            <a:solidFill>
              <a:srgbClr val="507D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21278" y="2723642"/>
            <a:ext cx="535940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5" dirty="0">
                <a:solidFill>
                  <a:schemeClr val="accent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謝謝各位的聆聽</a:t>
            </a:r>
            <a:endParaRPr sz="6000" b="1" dirty="0">
              <a:solidFill>
                <a:schemeClr val="accent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pc="-25" dirty="0"/>
              <a:t>39</a:t>
            </a:fld>
            <a:endParaRPr spc="-2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66697" y="1695069"/>
            <a:ext cx="8952865" cy="1640205"/>
          </a:xfrm>
          <a:custGeom>
            <a:avLst/>
            <a:gdLst/>
            <a:ahLst/>
            <a:cxnLst/>
            <a:rect l="l" t="t" r="r" b="b"/>
            <a:pathLst>
              <a:path w="8952865" h="1640204">
                <a:moveTo>
                  <a:pt x="8679434" y="0"/>
                </a:moveTo>
                <a:lnTo>
                  <a:pt x="273303" y="0"/>
                </a:lnTo>
                <a:lnTo>
                  <a:pt x="224194" y="4405"/>
                </a:lnTo>
                <a:lnTo>
                  <a:pt x="177965" y="17106"/>
                </a:lnTo>
                <a:lnTo>
                  <a:pt x="135391" y="37328"/>
                </a:lnTo>
                <a:lnTo>
                  <a:pt x="97244" y="64299"/>
                </a:lnTo>
                <a:lnTo>
                  <a:pt x="64299" y="97244"/>
                </a:lnTo>
                <a:lnTo>
                  <a:pt x="37328" y="135391"/>
                </a:lnTo>
                <a:lnTo>
                  <a:pt x="17106" y="177965"/>
                </a:lnTo>
                <a:lnTo>
                  <a:pt x="4405" y="224194"/>
                </a:lnTo>
                <a:lnTo>
                  <a:pt x="0" y="273303"/>
                </a:lnTo>
                <a:lnTo>
                  <a:pt x="0" y="1366519"/>
                </a:lnTo>
                <a:lnTo>
                  <a:pt x="4405" y="1415629"/>
                </a:lnTo>
                <a:lnTo>
                  <a:pt x="17106" y="1461858"/>
                </a:lnTo>
                <a:lnTo>
                  <a:pt x="37328" y="1504432"/>
                </a:lnTo>
                <a:lnTo>
                  <a:pt x="64299" y="1542579"/>
                </a:lnTo>
                <a:lnTo>
                  <a:pt x="97244" y="1575524"/>
                </a:lnTo>
                <a:lnTo>
                  <a:pt x="135391" y="1602495"/>
                </a:lnTo>
                <a:lnTo>
                  <a:pt x="177965" y="1622717"/>
                </a:lnTo>
                <a:lnTo>
                  <a:pt x="224194" y="1635418"/>
                </a:lnTo>
                <a:lnTo>
                  <a:pt x="273303" y="1639823"/>
                </a:lnTo>
                <a:lnTo>
                  <a:pt x="8679434" y="1639823"/>
                </a:lnTo>
                <a:lnTo>
                  <a:pt x="8728543" y="1635418"/>
                </a:lnTo>
                <a:lnTo>
                  <a:pt x="8774772" y="1622717"/>
                </a:lnTo>
                <a:lnTo>
                  <a:pt x="8817346" y="1602495"/>
                </a:lnTo>
                <a:lnTo>
                  <a:pt x="8855493" y="1575524"/>
                </a:lnTo>
                <a:lnTo>
                  <a:pt x="8888438" y="1542579"/>
                </a:lnTo>
                <a:lnTo>
                  <a:pt x="8915409" y="1504432"/>
                </a:lnTo>
                <a:lnTo>
                  <a:pt x="8935631" y="1461858"/>
                </a:lnTo>
                <a:lnTo>
                  <a:pt x="8948332" y="1415629"/>
                </a:lnTo>
                <a:lnTo>
                  <a:pt x="8952738" y="1366519"/>
                </a:lnTo>
                <a:lnTo>
                  <a:pt x="8952738" y="273303"/>
                </a:lnTo>
                <a:lnTo>
                  <a:pt x="8948332" y="224194"/>
                </a:lnTo>
                <a:lnTo>
                  <a:pt x="8935631" y="177965"/>
                </a:lnTo>
                <a:lnTo>
                  <a:pt x="8915409" y="135391"/>
                </a:lnTo>
                <a:lnTo>
                  <a:pt x="8888438" y="97244"/>
                </a:lnTo>
                <a:lnTo>
                  <a:pt x="8855493" y="64299"/>
                </a:lnTo>
                <a:lnTo>
                  <a:pt x="8817346" y="37328"/>
                </a:lnTo>
                <a:lnTo>
                  <a:pt x="8774772" y="17106"/>
                </a:lnTo>
                <a:lnTo>
                  <a:pt x="8728543" y="4405"/>
                </a:lnTo>
                <a:lnTo>
                  <a:pt x="8679434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66697" y="1695069"/>
            <a:ext cx="8952865" cy="1640205"/>
          </a:xfrm>
          <a:custGeom>
            <a:avLst/>
            <a:gdLst/>
            <a:ahLst/>
            <a:cxnLst/>
            <a:rect l="l" t="t" r="r" b="b"/>
            <a:pathLst>
              <a:path w="8952865" h="1640204">
                <a:moveTo>
                  <a:pt x="0" y="273303"/>
                </a:moveTo>
                <a:lnTo>
                  <a:pt x="4405" y="224194"/>
                </a:lnTo>
                <a:lnTo>
                  <a:pt x="17106" y="177965"/>
                </a:lnTo>
                <a:lnTo>
                  <a:pt x="37328" y="135391"/>
                </a:lnTo>
                <a:lnTo>
                  <a:pt x="64299" y="97244"/>
                </a:lnTo>
                <a:lnTo>
                  <a:pt x="97244" y="64299"/>
                </a:lnTo>
                <a:lnTo>
                  <a:pt x="135391" y="37328"/>
                </a:lnTo>
                <a:lnTo>
                  <a:pt x="177965" y="17106"/>
                </a:lnTo>
                <a:lnTo>
                  <a:pt x="224194" y="4405"/>
                </a:lnTo>
                <a:lnTo>
                  <a:pt x="273303" y="0"/>
                </a:lnTo>
                <a:lnTo>
                  <a:pt x="8679434" y="0"/>
                </a:lnTo>
                <a:lnTo>
                  <a:pt x="8728543" y="4405"/>
                </a:lnTo>
                <a:lnTo>
                  <a:pt x="8774772" y="17106"/>
                </a:lnTo>
                <a:lnTo>
                  <a:pt x="8817346" y="37328"/>
                </a:lnTo>
                <a:lnTo>
                  <a:pt x="8855493" y="64299"/>
                </a:lnTo>
                <a:lnTo>
                  <a:pt x="8888438" y="97244"/>
                </a:lnTo>
                <a:lnTo>
                  <a:pt x="8915409" y="135391"/>
                </a:lnTo>
                <a:lnTo>
                  <a:pt x="8935631" y="177965"/>
                </a:lnTo>
                <a:lnTo>
                  <a:pt x="8948332" y="224194"/>
                </a:lnTo>
                <a:lnTo>
                  <a:pt x="8952738" y="273303"/>
                </a:lnTo>
                <a:lnTo>
                  <a:pt x="8952738" y="1366519"/>
                </a:lnTo>
                <a:lnTo>
                  <a:pt x="8948332" y="1415629"/>
                </a:lnTo>
                <a:lnTo>
                  <a:pt x="8935631" y="1461858"/>
                </a:lnTo>
                <a:lnTo>
                  <a:pt x="8915409" y="1504432"/>
                </a:lnTo>
                <a:lnTo>
                  <a:pt x="8888438" y="1542579"/>
                </a:lnTo>
                <a:lnTo>
                  <a:pt x="8855493" y="1575524"/>
                </a:lnTo>
                <a:lnTo>
                  <a:pt x="8817346" y="1602495"/>
                </a:lnTo>
                <a:lnTo>
                  <a:pt x="8774772" y="1622717"/>
                </a:lnTo>
                <a:lnTo>
                  <a:pt x="8728543" y="1635418"/>
                </a:lnTo>
                <a:lnTo>
                  <a:pt x="8679434" y="1639823"/>
                </a:lnTo>
                <a:lnTo>
                  <a:pt x="273303" y="1639823"/>
                </a:lnTo>
                <a:lnTo>
                  <a:pt x="224194" y="1635418"/>
                </a:lnTo>
                <a:lnTo>
                  <a:pt x="177965" y="1622717"/>
                </a:lnTo>
                <a:lnTo>
                  <a:pt x="135391" y="1602495"/>
                </a:lnTo>
                <a:lnTo>
                  <a:pt x="97244" y="1575524"/>
                </a:lnTo>
                <a:lnTo>
                  <a:pt x="64299" y="1542579"/>
                </a:lnTo>
                <a:lnTo>
                  <a:pt x="37328" y="1504432"/>
                </a:lnTo>
                <a:lnTo>
                  <a:pt x="17106" y="1461858"/>
                </a:lnTo>
                <a:lnTo>
                  <a:pt x="4405" y="1415629"/>
                </a:lnTo>
                <a:lnTo>
                  <a:pt x="0" y="1366519"/>
                </a:lnTo>
                <a:lnTo>
                  <a:pt x="0" y="273303"/>
                </a:lnTo>
                <a:close/>
              </a:path>
            </a:pathLst>
          </a:custGeom>
          <a:ln w="12954">
            <a:solidFill>
              <a:srgbClr val="AD5A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66697" y="4586859"/>
            <a:ext cx="8952865" cy="1640205"/>
          </a:xfrm>
          <a:custGeom>
            <a:avLst/>
            <a:gdLst/>
            <a:ahLst/>
            <a:cxnLst/>
            <a:rect l="l" t="t" r="r" b="b"/>
            <a:pathLst>
              <a:path w="8952865" h="1640204">
                <a:moveTo>
                  <a:pt x="8679434" y="0"/>
                </a:moveTo>
                <a:lnTo>
                  <a:pt x="273303" y="0"/>
                </a:lnTo>
                <a:lnTo>
                  <a:pt x="224194" y="4405"/>
                </a:lnTo>
                <a:lnTo>
                  <a:pt x="177965" y="17106"/>
                </a:lnTo>
                <a:lnTo>
                  <a:pt x="135391" y="37328"/>
                </a:lnTo>
                <a:lnTo>
                  <a:pt x="97244" y="64299"/>
                </a:lnTo>
                <a:lnTo>
                  <a:pt x="64299" y="97244"/>
                </a:lnTo>
                <a:lnTo>
                  <a:pt x="37328" y="135391"/>
                </a:lnTo>
                <a:lnTo>
                  <a:pt x="17106" y="177965"/>
                </a:lnTo>
                <a:lnTo>
                  <a:pt x="4405" y="224194"/>
                </a:lnTo>
                <a:lnTo>
                  <a:pt x="0" y="273304"/>
                </a:lnTo>
                <a:lnTo>
                  <a:pt x="0" y="1366507"/>
                </a:lnTo>
                <a:lnTo>
                  <a:pt x="4405" y="1415637"/>
                </a:lnTo>
                <a:lnTo>
                  <a:pt x="17106" y="1461877"/>
                </a:lnTo>
                <a:lnTo>
                  <a:pt x="37328" y="1504457"/>
                </a:lnTo>
                <a:lnTo>
                  <a:pt x="64299" y="1542603"/>
                </a:lnTo>
                <a:lnTo>
                  <a:pt x="97244" y="1575544"/>
                </a:lnTo>
                <a:lnTo>
                  <a:pt x="135391" y="1602509"/>
                </a:lnTo>
                <a:lnTo>
                  <a:pt x="177965" y="1622725"/>
                </a:lnTo>
                <a:lnTo>
                  <a:pt x="224194" y="1635420"/>
                </a:lnTo>
                <a:lnTo>
                  <a:pt x="273303" y="1639824"/>
                </a:lnTo>
                <a:lnTo>
                  <a:pt x="8679434" y="1639824"/>
                </a:lnTo>
                <a:lnTo>
                  <a:pt x="8728543" y="1635420"/>
                </a:lnTo>
                <a:lnTo>
                  <a:pt x="8774772" y="1622725"/>
                </a:lnTo>
                <a:lnTo>
                  <a:pt x="8817346" y="1602509"/>
                </a:lnTo>
                <a:lnTo>
                  <a:pt x="8855493" y="1575544"/>
                </a:lnTo>
                <a:lnTo>
                  <a:pt x="8888438" y="1542603"/>
                </a:lnTo>
                <a:lnTo>
                  <a:pt x="8915409" y="1504457"/>
                </a:lnTo>
                <a:lnTo>
                  <a:pt x="8935631" y="1461877"/>
                </a:lnTo>
                <a:lnTo>
                  <a:pt x="8948332" y="1415637"/>
                </a:lnTo>
                <a:lnTo>
                  <a:pt x="8952738" y="1366507"/>
                </a:lnTo>
                <a:lnTo>
                  <a:pt x="8952738" y="273304"/>
                </a:lnTo>
                <a:lnTo>
                  <a:pt x="8948332" y="224194"/>
                </a:lnTo>
                <a:lnTo>
                  <a:pt x="8935631" y="177965"/>
                </a:lnTo>
                <a:lnTo>
                  <a:pt x="8915409" y="135391"/>
                </a:lnTo>
                <a:lnTo>
                  <a:pt x="8888438" y="97244"/>
                </a:lnTo>
                <a:lnTo>
                  <a:pt x="8855493" y="64299"/>
                </a:lnTo>
                <a:lnTo>
                  <a:pt x="8817346" y="37328"/>
                </a:lnTo>
                <a:lnTo>
                  <a:pt x="8774772" y="17106"/>
                </a:lnTo>
                <a:lnTo>
                  <a:pt x="8728543" y="4405"/>
                </a:lnTo>
                <a:lnTo>
                  <a:pt x="8679434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66697" y="4586859"/>
            <a:ext cx="8952865" cy="1640205"/>
          </a:xfrm>
          <a:custGeom>
            <a:avLst/>
            <a:gdLst/>
            <a:ahLst/>
            <a:cxnLst/>
            <a:rect l="l" t="t" r="r" b="b"/>
            <a:pathLst>
              <a:path w="8952865" h="1640204">
                <a:moveTo>
                  <a:pt x="0" y="273304"/>
                </a:moveTo>
                <a:lnTo>
                  <a:pt x="4405" y="224194"/>
                </a:lnTo>
                <a:lnTo>
                  <a:pt x="17106" y="177965"/>
                </a:lnTo>
                <a:lnTo>
                  <a:pt x="37328" y="135391"/>
                </a:lnTo>
                <a:lnTo>
                  <a:pt x="64299" y="97244"/>
                </a:lnTo>
                <a:lnTo>
                  <a:pt x="97244" y="64299"/>
                </a:lnTo>
                <a:lnTo>
                  <a:pt x="135391" y="37328"/>
                </a:lnTo>
                <a:lnTo>
                  <a:pt x="177965" y="17106"/>
                </a:lnTo>
                <a:lnTo>
                  <a:pt x="224194" y="4405"/>
                </a:lnTo>
                <a:lnTo>
                  <a:pt x="273303" y="0"/>
                </a:lnTo>
                <a:lnTo>
                  <a:pt x="8679434" y="0"/>
                </a:lnTo>
                <a:lnTo>
                  <a:pt x="8728543" y="4405"/>
                </a:lnTo>
                <a:lnTo>
                  <a:pt x="8774772" y="17106"/>
                </a:lnTo>
                <a:lnTo>
                  <a:pt x="8817346" y="37328"/>
                </a:lnTo>
                <a:lnTo>
                  <a:pt x="8855493" y="64299"/>
                </a:lnTo>
                <a:lnTo>
                  <a:pt x="8888438" y="97244"/>
                </a:lnTo>
                <a:lnTo>
                  <a:pt x="8915409" y="135391"/>
                </a:lnTo>
                <a:lnTo>
                  <a:pt x="8935631" y="177965"/>
                </a:lnTo>
                <a:lnTo>
                  <a:pt x="8948332" y="224194"/>
                </a:lnTo>
                <a:lnTo>
                  <a:pt x="8952738" y="273304"/>
                </a:lnTo>
                <a:lnTo>
                  <a:pt x="8952738" y="1366507"/>
                </a:lnTo>
                <a:lnTo>
                  <a:pt x="8948332" y="1415637"/>
                </a:lnTo>
                <a:lnTo>
                  <a:pt x="8935631" y="1461877"/>
                </a:lnTo>
                <a:lnTo>
                  <a:pt x="8915409" y="1504457"/>
                </a:lnTo>
                <a:lnTo>
                  <a:pt x="8888438" y="1542603"/>
                </a:lnTo>
                <a:lnTo>
                  <a:pt x="8855493" y="1575544"/>
                </a:lnTo>
                <a:lnTo>
                  <a:pt x="8817346" y="1602509"/>
                </a:lnTo>
                <a:lnTo>
                  <a:pt x="8774772" y="1622725"/>
                </a:lnTo>
                <a:lnTo>
                  <a:pt x="8728543" y="1635420"/>
                </a:lnTo>
                <a:lnTo>
                  <a:pt x="8679434" y="1639824"/>
                </a:lnTo>
                <a:lnTo>
                  <a:pt x="273303" y="1639824"/>
                </a:lnTo>
                <a:lnTo>
                  <a:pt x="224194" y="1635420"/>
                </a:lnTo>
                <a:lnTo>
                  <a:pt x="177965" y="1622725"/>
                </a:lnTo>
                <a:lnTo>
                  <a:pt x="135391" y="1602509"/>
                </a:lnTo>
                <a:lnTo>
                  <a:pt x="97244" y="1575544"/>
                </a:lnTo>
                <a:lnTo>
                  <a:pt x="64299" y="1542603"/>
                </a:lnTo>
                <a:lnTo>
                  <a:pt x="37328" y="1504457"/>
                </a:lnTo>
                <a:lnTo>
                  <a:pt x="17106" y="1461877"/>
                </a:lnTo>
                <a:lnTo>
                  <a:pt x="4405" y="1415637"/>
                </a:lnTo>
                <a:lnTo>
                  <a:pt x="0" y="1366507"/>
                </a:lnTo>
                <a:lnTo>
                  <a:pt x="0" y="273304"/>
                </a:lnTo>
                <a:close/>
              </a:path>
            </a:pathLst>
          </a:custGeom>
          <a:ln w="12954">
            <a:solidFill>
              <a:srgbClr val="BB8B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971800" y="88696"/>
            <a:ext cx="6629400" cy="5807359"/>
          </a:xfrm>
          <a:prstGeom prst="rect">
            <a:avLst/>
          </a:prstGeom>
        </p:spPr>
        <p:txBody>
          <a:bodyPr vert="horz" wrap="square" lIns="0" tIns="5187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085"/>
              </a:spcBef>
            </a:pPr>
            <a:r>
              <a:rPr sz="6000" b="1" dirty="0">
                <a:solidFill>
                  <a:srgbClr val="006F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CJK JP Regular"/>
              </a:rPr>
              <a:t>從</a:t>
            </a:r>
            <a:endParaRPr sz="6000" b="1" dirty="0">
              <a:latin typeface="標楷體" panose="03000509000000000000" pitchFamily="65" charset="-120"/>
              <a:ea typeface="標楷體" panose="03000509000000000000" pitchFamily="65" charset="-120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3985"/>
              </a:spcBef>
            </a:pPr>
            <a:r>
              <a:rPr sz="6000" b="1" spc="-5" dirty="0">
                <a:solidFill>
                  <a:sysClr val="windowText" lastClr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基本資料說明</a:t>
            </a:r>
            <a:endParaRPr sz="6000" b="1" dirty="0">
              <a:solidFill>
                <a:sysClr val="windowText" lastClr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  <a:p>
            <a:pPr algn="ctr">
              <a:lnSpc>
                <a:spcPct val="100000"/>
              </a:lnSpc>
              <a:spcBef>
                <a:spcPts val="4300"/>
              </a:spcBef>
            </a:pPr>
            <a:r>
              <a:rPr sz="6000" b="1" spc="5" dirty="0" err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CJK JP Regular"/>
              </a:rPr>
              <a:t>了解</a:t>
            </a:r>
            <a:endParaRPr sz="6000" b="1" dirty="0">
              <a:latin typeface="標楷體" panose="03000509000000000000" pitchFamily="65" charset="-120"/>
              <a:ea typeface="標楷體" panose="03000509000000000000" pitchFamily="65" charset="-120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4070"/>
              </a:spcBef>
            </a:pPr>
            <a:r>
              <a:rPr sz="6000" b="1" spc="-5" dirty="0" err="1" smtClean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學校交</a:t>
            </a:r>
            <a:r>
              <a:rPr lang="zh-TW" altLang="en-US" sz="6000" b="1" spc="-5" dirty="0" smtClean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通安全</a:t>
            </a:r>
            <a:r>
              <a:rPr sz="6000" b="1" spc="-5" dirty="0" err="1" smtClean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狀況</a:t>
            </a:r>
            <a:endParaRPr sz="6000" b="1" dirty="0"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59235" y="6463538"/>
            <a:ext cx="1282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240"/>
              </a:lnSpc>
            </a:pPr>
            <a:fld id="{81D60167-4931-47E6-BA6A-407CBD079E47}" type="slidenum">
              <a:rPr sz="1200" spc="-25" dirty="0">
                <a:solidFill>
                  <a:srgbClr val="888888"/>
                </a:solidFill>
                <a:latin typeface="Trebuchet MS"/>
                <a:cs typeface="Trebuchet MS"/>
              </a:rPr>
              <a:t>4</a:t>
            </a:fld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05169" y="2274951"/>
            <a:ext cx="4186554" cy="2532380"/>
          </a:xfrm>
          <a:custGeom>
            <a:avLst/>
            <a:gdLst/>
            <a:ahLst/>
            <a:cxnLst/>
            <a:rect l="l" t="t" r="r" b="b"/>
            <a:pathLst>
              <a:path w="4186554" h="2532379">
                <a:moveTo>
                  <a:pt x="3935856" y="0"/>
                </a:moveTo>
                <a:lnTo>
                  <a:pt x="250571" y="0"/>
                </a:lnTo>
                <a:lnTo>
                  <a:pt x="205519" y="4035"/>
                </a:lnTo>
                <a:lnTo>
                  <a:pt x="163121" y="15671"/>
                </a:lnTo>
                <a:lnTo>
                  <a:pt x="124083" y="34200"/>
                </a:lnTo>
                <a:lnTo>
                  <a:pt x="89113" y="58916"/>
                </a:lnTo>
                <a:lnTo>
                  <a:pt x="58916" y="89113"/>
                </a:lnTo>
                <a:lnTo>
                  <a:pt x="34200" y="124083"/>
                </a:lnTo>
                <a:lnTo>
                  <a:pt x="15671" y="163121"/>
                </a:lnTo>
                <a:lnTo>
                  <a:pt x="4035" y="205519"/>
                </a:lnTo>
                <a:lnTo>
                  <a:pt x="0" y="250571"/>
                </a:lnTo>
                <a:lnTo>
                  <a:pt x="0" y="2281555"/>
                </a:lnTo>
                <a:lnTo>
                  <a:pt x="4035" y="2326606"/>
                </a:lnTo>
                <a:lnTo>
                  <a:pt x="15671" y="2369004"/>
                </a:lnTo>
                <a:lnTo>
                  <a:pt x="34200" y="2408042"/>
                </a:lnTo>
                <a:lnTo>
                  <a:pt x="58916" y="2443012"/>
                </a:lnTo>
                <a:lnTo>
                  <a:pt x="89113" y="2473209"/>
                </a:lnTo>
                <a:lnTo>
                  <a:pt x="124083" y="2497925"/>
                </a:lnTo>
                <a:lnTo>
                  <a:pt x="163121" y="2516454"/>
                </a:lnTo>
                <a:lnTo>
                  <a:pt x="205519" y="2528090"/>
                </a:lnTo>
                <a:lnTo>
                  <a:pt x="250571" y="2532126"/>
                </a:lnTo>
                <a:lnTo>
                  <a:pt x="3935856" y="2532126"/>
                </a:lnTo>
                <a:lnTo>
                  <a:pt x="3980908" y="2528090"/>
                </a:lnTo>
                <a:lnTo>
                  <a:pt x="4023306" y="2516454"/>
                </a:lnTo>
                <a:lnTo>
                  <a:pt x="4062344" y="2497925"/>
                </a:lnTo>
                <a:lnTo>
                  <a:pt x="4097314" y="2473209"/>
                </a:lnTo>
                <a:lnTo>
                  <a:pt x="4127511" y="2443012"/>
                </a:lnTo>
                <a:lnTo>
                  <a:pt x="4152227" y="2408042"/>
                </a:lnTo>
                <a:lnTo>
                  <a:pt x="4170756" y="2369004"/>
                </a:lnTo>
                <a:lnTo>
                  <a:pt x="4182392" y="2326606"/>
                </a:lnTo>
                <a:lnTo>
                  <a:pt x="4186428" y="2281555"/>
                </a:lnTo>
                <a:lnTo>
                  <a:pt x="4186428" y="250571"/>
                </a:lnTo>
                <a:lnTo>
                  <a:pt x="4182392" y="205519"/>
                </a:lnTo>
                <a:lnTo>
                  <a:pt x="4170756" y="163121"/>
                </a:lnTo>
                <a:lnTo>
                  <a:pt x="4152227" y="124083"/>
                </a:lnTo>
                <a:lnTo>
                  <a:pt x="4127511" y="89113"/>
                </a:lnTo>
                <a:lnTo>
                  <a:pt x="4097314" y="58916"/>
                </a:lnTo>
                <a:lnTo>
                  <a:pt x="4062344" y="34200"/>
                </a:lnTo>
                <a:lnTo>
                  <a:pt x="4023306" y="15671"/>
                </a:lnTo>
                <a:lnTo>
                  <a:pt x="3980908" y="4035"/>
                </a:lnTo>
                <a:lnTo>
                  <a:pt x="3935856" y="0"/>
                </a:lnTo>
                <a:close/>
              </a:path>
            </a:pathLst>
          </a:custGeom>
          <a:solidFill>
            <a:srgbClr val="FFFFFF">
              <a:alpha val="7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305169" y="2274951"/>
            <a:ext cx="4186554" cy="2532380"/>
          </a:xfrm>
          <a:custGeom>
            <a:avLst/>
            <a:gdLst/>
            <a:ahLst/>
            <a:cxnLst/>
            <a:rect l="l" t="t" r="r" b="b"/>
            <a:pathLst>
              <a:path w="4186554" h="2532379">
                <a:moveTo>
                  <a:pt x="0" y="250571"/>
                </a:moveTo>
                <a:lnTo>
                  <a:pt x="4035" y="205519"/>
                </a:lnTo>
                <a:lnTo>
                  <a:pt x="15671" y="163121"/>
                </a:lnTo>
                <a:lnTo>
                  <a:pt x="34200" y="124083"/>
                </a:lnTo>
                <a:lnTo>
                  <a:pt x="58916" y="89113"/>
                </a:lnTo>
                <a:lnTo>
                  <a:pt x="89113" y="58916"/>
                </a:lnTo>
                <a:lnTo>
                  <a:pt x="124083" y="34200"/>
                </a:lnTo>
                <a:lnTo>
                  <a:pt x="163121" y="15671"/>
                </a:lnTo>
                <a:lnTo>
                  <a:pt x="205519" y="4035"/>
                </a:lnTo>
                <a:lnTo>
                  <a:pt x="250571" y="0"/>
                </a:lnTo>
                <a:lnTo>
                  <a:pt x="3935856" y="0"/>
                </a:lnTo>
                <a:lnTo>
                  <a:pt x="3980908" y="4035"/>
                </a:lnTo>
                <a:lnTo>
                  <a:pt x="4023306" y="15671"/>
                </a:lnTo>
                <a:lnTo>
                  <a:pt x="4062344" y="34200"/>
                </a:lnTo>
                <a:lnTo>
                  <a:pt x="4097314" y="58916"/>
                </a:lnTo>
                <a:lnTo>
                  <a:pt x="4127511" y="89113"/>
                </a:lnTo>
                <a:lnTo>
                  <a:pt x="4152227" y="124083"/>
                </a:lnTo>
                <a:lnTo>
                  <a:pt x="4170756" y="163121"/>
                </a:lnTo>
                <a:lnTo>
                  <a:pt x="4182392" y="205519"/>
                </a:lnTo>
                <a:lnTo>
                  <a:pt x="4186428" y="250571"/>
                </a:lnTo>
                <a:lnTo>
                  <a:pt x="4186428" y="2281555"/>
                </a:lnTo>
                <a:lnTo>
                  <a:pt x="4182392" y="2326606"/>
                </a:lnTo>
                <a:lnTo>
                  <a:pt x="4170756" y="2369004"/>
                </a:lnTo>
                <a:lnTo>
                  <a:pt x="4152227" y="2408042"/>
                </a:lnTo>
                <a:lnTo>
                  <a:pt x="4127511" y="2443012"/>
                </a:lnTo>
                <a:lnTo>
                  <a:pt x="4097314" y="2473209"/>
                </a:lnTo>
                <a:lnTo>
                  <a:pt x="4062344" y="2497925"/>
                </a:lnTo>
                <a:lnTo>
                  <a:pt x="4023306" y="2516454"/>
                </a:lnTo>
                <a:lnTo>
                  <a:pt x="3980908" y="2528090"/>
                </a:lnTo>
                <a:lnTo>
                  <a:pt x="3935856" y="2532126"/>
                </a:lnTo>
                <a:lnTo>
                  <a:pt x="250571" y="2532126"/>
                </a:lnTo>
                <a:lnTo>
                  <a:pt x="205519" y="2528090"/>
                </a:lnTo>
                <a:lnTo>
                  <a:pt x="163121" y="2516454"/>
                </a:lnTo>
                <a:lnTo>
                  <a:pt x="124083" y="2497925"/>
                </a:lnTo>
                <a:lnTo>
                  <a:pt x="89113" y="2473209"/>
                </a:lnTo>
                <a:lnTo>
                  <a:pt x="58916" y="2443012"/>
                </a:lnTo>
                <a:lnTo>
                  <a:pt x="34200" y="2408042"/>
                </a:lnTo>
                <a:lnTo>
                  <a:pt x="15671" y="2369004"/>
                </a:lnTo>
                <a:lnTo>
                  <a:pt x="4035" y="2326606"/>
                </a:lnTo>
                <a:lnTo>
                  <a:pt x="0" y="2281555"/>
                </a:lnTo>
                <a:lnTo>
                  <a:pt x="0" y="250571"/>
                </a:lnTo>
                <a:close/>
              </a:path>
            </a:pathLst>
          </a:custGeom>
          <a:ln w="5715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16761" y="2311526"/>
            <a:ext cx="4094479" cy="2497455"/>
          </a:xfrm>
          <a:custGeom>
            <a:avLst/>
            <a:gdLst/>
            <a:ahLst/>
            <a:cxnLst/>
            <a:rect l="l" t="t" r="r" b="b"/>
            <a:pathLst>
              <a:path w="4094479" h="2497454">
                <a:moveTo>
                  <a:pt x="3847084" y="0"/>
                </a:moveTo>
                <a:lnTo>
                  <a:pt x="247141" y="0"/>
                </a:lnTo>
                <a:lnTo>
                  <a:pt x="197325" y="5019"/>
                </a:lnTo>
                <a:lnTo>
                  <a:pt x="150929" y="19417"/>
                </a:lnTo>
                <a:lnTo>
                  <a:pt x="108948" y="42199"/>
                </a:lnTo>
                <a:lnTo>
                  <a:pt x="72374" y="72374"/>
                </a:lnTo>
                <a:lnTo>
                  <a:pt x="42199" y="108948"/>
                </a:lnTo>
                <a:lnTo>
                  <a:pt x="19417" y="150929"/>
                </a:lnTo>
                <a:lnTo>
                  <a:pt x="5019" y="197325"/>
                </a:lnTo>
                <a:lnTo>
                  <a:pt x="0" y="247142"/>
                </a:lnTo>
                <a:lnTo>
                  <a:pt x="0" y="2249932"/>
                </a:lnTo>
                <a:lnTo>
                  <a:pt x="5019" y="2299748"/>
                </a:lnTo>
                <a:lnTo>
                  <a:pt x="19417" y="2346144"/>
                </a:lnTo>
                <a:lnTo>
                  <a:pt x="42199" y="2388125"/>
                </a:lnTo>
                <a:lnTo>
                  <a:pt x="72374" y="2424699"/>
                </a:lnTo>
                <a:lnTo>
                  <a:pt x="108948" y="2454874"/>
                </a:lnTo>
                <a:lnTo>
                  <a:pt x="150929" y="2477656"/>
                </a:lnTo>
                <a:lnTo>
                  <a:pt x="197325" y="2492054"/>
                </a:lnTo>
                <a:lnTo>
                  <a:pt x="247141" y="2497074"/>
                </a:lnTo>
                <a:lnTo>
                  <a:pt x="3847084" y="2497074"/>
                </a:lnTo>
                <a:lnTo>
                  <a:pt x="3896900" y="2492054"/>
                </a:lnTo>
                <a:lnTo>
                  <a:pt x="3943296" y="2477656"/>
                </a:lnTo>
                <a:lnTo>
                  <a:pt x="3985277" y="2454874"/>
                </a:lnTo>
                <a:lnTo>
                  <a:pt x="4021851" y="2424699"/>
                </a:lnTo>
                <a:lnTo>
                  <a:pt x="4052026" y="2388125"/>
                </a:lnTo>
                <a:lnTo>
                  <a:pt x="4074808" y="2346144"/>
                </a:lnTo>
                <a:lnTo>
                  <a:pt x="4089206" y="2299748"/>
                </a:lnTo>
                <a:lnTo>
                  <a:pt x="4094226" y="2249932"/>
                </a:lnTo>
                <a:lnTo>
                  <a:pt x="4094226" y="247142"/>
                </a:lnTo>
                <a:lnTo>
                  <a:pt x="4089206" y="197325"/>
                </a:lnTo>
                <a:lnTo>
                  <a:pt x="4074808" y="150929"/>
                </a:lnTo>
                <a:lnTo>
                  <a:pt x="4052026" y="108948"/>
                </a:lnTo>
                <a:lnTo>
                  <a:pt x="4021851" y="72374"/>
                </a:lnTo>
                <a:lnTo>
                  <a:pt x="3985277" y="42199"/>
                </a:lnTo>
                <a:lnTo>
                  <a:pt x="3943296" y="19417"/>
                </a:lnTo>
                <a:lnTo>
                  <a:pt x="3896900" y="5019"/>
                </a:lnTo>
                <a:lnTo>
                  <a:pt x="3847084" y="0"/>
                </a:lnTo>
                <a:close/>
              </a:path>
            </a:pathLst>
          </a:custGeom>
          <a:solidFill>
            <a:srgbClr val="FFFFFF">
              <a:alpha val="7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16761" y="2311526"/>
            <a:ext cx="4094479" cy="2497455"/>
          </a:xfrm>
          <a:custGeom>
            <a:avLst/>
            <a:gdLst/>
            <a:ahLst/>
            <a:cxnLst/>
            <a:rect l="l" t="t" r="r" b="b"/>
            <a:pathLst>
              <a:path w="4094479" h="2497454">
                <a:moveTo>
                  <a:pt x="0" y="247142"/>
                </a:moveTo>
                <a:lnTo>
                  <a:pt x="5019" y="197325"/>
                </a:lnTo>
                <a:lnTo>
                  <a:pt x="19417" y="150929"/>
                </a:lnTo>
                <a:lnTo>
                  <a:pt x="42199" y="108948"/>
                </a:lnTo>
                <a:lnTo>
                  <a:pt x="72374" y="72374"/>
                </a:lnTo>
                <a:lnTo>
                  <a:pt x="108948" y="42199"/>
                </a:lnTo>
                <a:lnTo>
                  <a:pt x="150929" y="19417"/>
                </a:lnTo>
                <a:lnTo>
                  <a:pt x="197325" y="5019"/>
                </a:lnTo>
                <a:lnTo>
                  <a:pt x="247141" y="0"/>
                </a:lnTo>
                <a:lnTo>
                  <a:pt x="3847084" y="0"/>
                </a:lnTo>
                <a:lnTo>
                  <a:pt x="3896900" y="5019"/>
                </a:lnTo>
                <a:lnTo>
                  <a:pt x="3943296" y="19417"/>
                </a:lnTo>
                <a:lnTo>
                  <a:pt x="3985277" y="42199"/>
                </a:lnTo>
                <a:lnTo>
                  <a:pt x="4021851" y="72374"/>
                </a:lnTo>
                <a:lnTo>
                  <a:pt x="4052026" y="108948"/>
                </a:lnTo>
                <a:lnTo>
                  <a:pt x="4074808" y="150929"/>
                </a:lnTo>
                <a:lnTo>
                  <a:pt x="4089206" y="197325"/>
                </a:lnTo>
                <a:lnTo>
                  <a:pt x="4094226" y="247142"/>
                </a:lnTo>
                <a:lnTo>
                  <a:pt x="4094226" y="2249932"/>
                </a:lnTo>
                <a:lnTo>
                  <a:pt x="4089206" y="2299748"/>
                </a:lnTo>
                <a:lnTo>
                  <a:pt x="4074808" y="2346144"/>
                </a:lnTo>
                <a:lnTo>
                  <a:pt x="4052026" y="2388125"/>
                </a:lnTo>
                <a:lnTo>
                  <a:pt x="4021851" y="2424699"/>
                </a:lnTo>
                <a:lnTo>
                  <a:pt x="3985277" y="2454874"/>
                </a:lnTo>
                <a:lnTo>
                  <a:pt x="3943296" y="2477656"/>
                </a:lnTo>
                <a:lnTo>
                  <a:pt x="3896900" y="2492054"/>
                </a:lnTo>
                <a:lnTo>
                  <a:pt x="3847084" y="2497074"/>
                </a:lnTo>
                <a:lnTo>
                  <a:pt x="247141" y="2497074"/>
                </a:lnTo>
                <a:lnTo>
                  <a:pt x="197325" y="2492054"/>
                </a:lnTo>
                <a:lnTo>
                  <a:pt x="150929" y="2477656"/>
                </a:lnTo>
                <a:lnTo>
                  <a:pt x="108948" y="2454874"/>
                </a:lnTo>
                <a:lnTo>
                  <a:pt x="72374" y="2424699"/>
                </a:lnTo>
                <a:lnTo>
                  <a:pt x="42199" y="2388125"/>
                </a:lnTo>
                <a:lnTo>
                  <a:pt x="19417" y="2346144"/>
                </a:lnTo>
                <a:lnTo>
                  <a:pt x="5019" y="2299748"/>
                </a:lnTo>
                <a:lnTo>
                  <a:pt x="0" y="2249932"/>
                </a:lnTo>
                <a:lnTo>
                  <a:pt x="0" y="247142"/>
                </a:lnTo>
                <a:close/>
              </a:path>
            </a:pathLst>
          </a:custGeom>
          <a:ln w="57150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861312" y="2971800"/>
            <a:ext cx="1244600" cy="16337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Noto Sans Mono CJK JP Regular"/>
                <a:cs typeface="Noto Sans Mono CJK JP Regular"/>
              </a:rPr>
              <a:t>普</a:t>
            </a:r>
            <a:r>
              <a:rPr sz="2400" spc="-50" dirty="0">
                <a:latin typeface="Noto Sans Mono CJK JP Regular"/>
                <a:cs typeface="Noto Sans Mono CJK JP Regular"/>
              </a:rPr>
              <a:t> </a:t>
            </a:r>
            <a:r>
              <a:rPr sz="2400" dirty="0">
                <a:latin typeface="Noto Sans Mono CJK JP Regular"/>
                <a:cs typeface="Noto Sans Mono CJK JP Regular"/>
              </a:rPr>
              <a:t>通</a:t>
            </a:r>
            <a:r>
              <a:rPr sz="2400" spc="-50" dirty="0">
                <a:latin typeface="Noto Sans Mono CJK JP Regular"/>
                <a:cs typeface="Noto Sans Mono CJK JP Regular"/>
              </a:rPr>
              <a:t> </a:t>
            </a:r>
            <a:r>
              <a:rPr sz="2400" dirty="0">
                <a:latin typeface="Noto Sans Mono CJK JP Regular"/>
                <a:cs typeface="Noto Sans Mono CJK JP Regular"/>
              </a:rPr>
              <a:t>班 </a:t>
            </a:r>
            <a:r>
              <a:rPr sz="2400" dirty="0" smtClean="0">
                <a:latin typeface="Noto Sans Mono CJK JP Regular"/>
                <a:cs typeface="Noto Sans Mono CJK JP Regular"/>
              </a:rPr>
              <a:t> </a:t>
            </a:r>
            <a:endParaRPr lang="en-US" sz="2400" dirty="0" smtClean="0">
              <a:latin typeface="Noto Sans Mono CJK JP Regular"/>
              <a:cs typeface="Noto Sans Mono CJK JP Regular"/>
            </a:endParaRP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zh-TW" altLang="en-US" sz="2400" dirty="0" smtClean="0">
                <a:latin typeface="Noto Sans Mono CJK JP Regular"/>
                <a:cs typeface="Noto Sans Mono CJK JP Regular"/>
              </a:rPr>
              <a:t>男生</a:t>
            </a:r>
            <a:endParaRPr lang="en-US" altLang="zh-TW" sz="2400" dirty="0" smtClean="0">
              <a:latin typeface="Noto Sans Mono CJK JP Regular"/>
              <a:cs typeface="Noto Sans Mono CJK JP Regular"/>
            </a:endParaRPr>
          </a:p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lang="zh-TW" altLang="en-US" sz="2400" dirty="0">
                <a:latin typeface="Noto Sans Mono CJK JP Regular"/>
                <a:cs typeface="Noto Sans Mono CJK JP Regular"/>
              </a:rPr>
              <a:t>女生</a:t>
            </a:r>
            <a:endParaRPr sz="2400" dirty="0">
              <a:latin typeface="Noto Sans Mono CJK JP Regular"/>
              <a:cs typeface="Noto Sans Mono CJK JP Regular"/>
            </a:endParaRPr>
          </a:p>
          <a:p>
            <a:pPr marL="12700" algn="just">
              <a:lnSpc>
                <a:spcPts val="3815"/>
              </a:lnSpc>
            </a:pPr>
            <a:r>
              <a:rPr sz="3200" spc="-5" dirty="0">
                <a:solidFill>
                  <a:srgbClr val="6F2F9F"/>
                </a:solidFill>
                <a:latin typeface="Noto Sans Mono CJK JP Regular"/>
                <a:cs typeface="Noto Sans Mono CJK JP Regular"/>
              </a:rPr>
              <a:t>總人數</a:t>
            </a:r>
            <a:endParaRPr sz="3200" dirty="0">
              <a:latin typeface="Noto Sans Mono CJK JP Regular"/>
              <a:cs typeface="Noto Sans Mono CJK JP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20369" y="2971799"/>
            <a:ext cx="533400" cy="16337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7645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Noto Sans Mono CJK JP Regular"/>
                <a:cs typeface="Noto Sans Mono CJK JP Regular"/>
              </a:rPr>
              <a:t>班 </a:t>
            </a:r>
            <a:r>
              <a:rPr sz="2400" dirty="0" smtClean="0">
                <a:latin typeface="Noto Sans Mono CJK JP Regular"/>
                <a:cs typeface="Noto Sans Mono CJK JP Regular"/>
              </a:rPr>
              <a:t> </a:t>
            </a:r>
            <a:endParaRPr lang="en-US" sz="2400" dirty="0" smtClean="0">
              <a:latin typeface="Noto Sans Mono CJK JP Regular"/>
              <a:cs typeface="Noto Sans Mono CJK JP Regular"/>
            </a:endParaRPr>
          </a:p>
          <a:p>
            <a:pPr marL="12700" marR="207645" algn="just">
              <a:lnSpc>
                <a:spcPct val="100000"/>
              </a:lnSpc>
              <a:spcBef>
                <a:spcPts val="100"/>
              </a:spcBef>
            </a:pPr>
            <a:r>
              <a:rPr lang="zh-TW" altLang="en-US" sz="2400" dirty="0" smtClean="0">
                <a:latin typeface="Noto Sans Mono CJK JP Regular"/>
                <a:cs typeface="Noto Sans Mono CJK JP Regular"/>
              </a:rPr>
              <a:t>人</a:t>
            </a:r>
            <a:endParaRPr lang="en-US" altLang="zh-TW" sz="2400" dirty="0" smtClean="0">
              <a:latin typeface="Noto Sans Mono CJK JP Regular"/>
              <a:cs typeface="Noto Sans Mono CJK JP Regular"/>
            </a:endParaRPr>
          </a:p>
          <a:p>
            <a:pPr marL="12700" marR="207645" algn="just">
              <a:lnSpc>
                <a:spcPct val="100000"/>
              </a:lnSpc>
              <a:spcBef>
                <a:spcPts val="100"/>
              </a:spcBef>
            </a:pPr>
            <a:r>
              <a:rPr lang="zh-TW" altLang="en-US" sz="2400" dirty="0" smtClean="0">
                <a:latin typeface="Noto Sans Mono CJK JP Regular"/>
                <a:cs typeface="Noto Sans Mono CJK JP Regular"/>
              </a:rPr>
              <a:t>人</a:t>
            </a:r>
            <a:r>
              <a:rPr sz="3200" dirty="0" smtClean="0">
                <a:solidFill>
                  <a:srgbClr val="6F2F9F"/>
                </a:solidFill>
                <a:latin typeface="Noto Sans Mono CJK JP Regular"/>
                <a:cs typeface="Noto Sans Mono CJK JP Regular"/>
              </a:rPr>
              <a:t>人</a:t>
            </a:r>
            <a:endParaRPr sz="3200" dirty="0">
              <a:latin typeface="Noto Sans Mono CJK JP Regular"/>
              <a:cs typeface="Noto Sans Mono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08244" y="2923389"/>
            <a:ext cx="1056005" cy="17306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67310" algn="ctr">
              <a:lnSpc>
                <a:spcPts val="3350"/>
              </a:lnSpc>
              <a:spcBef>
                <a:spcPts val="95"/>
              </a:spcBef>
            </a:pPr>
            <a:r>
              <a:rPr lang="en-US" altLang="zh-TW" sz="3200" spc="-65" dirty="0" smtClean="0">
                <a:latin typeface="Trebuchet MS"/>
                <a:cs typeface="Trebuchet MS"/>
              </a:rPr>
              <a:t>69</a:t>
            </a:r>
            <a:endParaRPr sz="3200" dirty="0">
              <a:latin typeface="Trebuchet MS"/>
              <a:cs typeface="Trebuchet MS"/>
            </a:endParaRPr>
          </a:p>
          <a:p>
            <a:pPr marR="70485" algn="ctr">
              <a:lnSpc>
                <a:spcPts val="2875"/>
              </a:lnSpc>
            </a:pPr>
            <a:r>
              <a:rPr lang="en-US" altLang="zh-TW" sz="3200" spc="-60" dirty="0" smtClean="0">
                <a:latin typeface="Trebuchet MS"/>
                <a:cs typeface="Trebuchet MS"/>
              </a:rPr>
              <a:t>1196</a:t>
            </a:r>
            <a:endParaRPr lang="en-US" sz="3200" spc="-60" dirty="0">
              <a:latin typeface="Trebuchet MS"/>
              <a:cs typeface="Trebuchet MS"/>
            </a:endParaRPr>
          </a:p>
          <a:p>
            <a:pPr marR="70485" algn="ctr">
              <a:lnSpc>
                <a:spcPts val="2875"/>
              </a:lnSpc>
            </a:pPr>
            <a:r>
              <a:rPr lang="en-US" altLang="zh-TW" sz="3200" dirty="0" smtClean="0">
                <a:latin typeface="Trebuchet MS"/>
                <a:cs typeface="Trebuchet MS"/>
              </a:rPr>
              <a:t>1107</a:t>
            </a:r>
            <a:endParaRPr sz="3200" dirty="0">
              <a:latin typeface="Trebuchet MS"/>
              <a:cs typeface="Trebuchet MS"/>
            </a:endParaRPr>
          </a:p>
          <a:p>
            <a:pPr algn="ctr">
              <a:lnSpc>
                <a:spcPts val="4240"/>
              </a:lnSpc>
            </a:pPr>
            <a:r>
              <a:rPr sz="4000" spc="-75" dirty="0" smtClean="0">
                <a:solidFill>
                  <a:srgbClr val="FF0000"/>
                </a:solidFill>
                <a:latin typeface="Trebuchet MS"/>
                <a:cs typeface="Trebuchet MS"/>
              </a:rPr>
              <a:t>2</a:t>
            </a:r>
            <a:r>
              <a:rPr lang="en-US" altLang="zh-TW" sz="4000" spc="-75" dirty="0" smtClean="0">
                <a:solidFill>
                  <a:srgbClr val="FF0000"/>
                </a:solidFill>
                <a:latin typeface="Trebuchet MS"/>
                <a:cs typeface="Trebuchet MS"/>
              </a:rPr>
              <a:t>303</a:t>
            </a:r>
            <a:endParaRPr sz="40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80413" y="1618869"/>
            <a:ext cx="1912620" cy="689610"/>
          </a:xfrm>
          <a:custGeom>
            <a:avLst/>
            <a:gdLst/>
            <a:ahLst/>
            <a:cxnLst/>
            <a:rect l="l" t="t" r="r" b="b"/>
            <a:pathLst>
              <a:path w="1912620" h="689610">
                <a:moveTo>
                  <a:pt x="1797685" y="0"/>
                </a:moveTo>
                <a:lnTo>
                  <a:pt x="114935" y="0"/>
                </a:lnTo>
                <a:lnTo>
                  <a:pt x="70187" y="9028"/>
                </a:lnTo>
                <a:lnTo>
                  <a:pt x="33655" y="33654"/>
                </a:lnTo>
                <a:lnTo>
                  <a:pt x="9028" y="70187"/>
                </a:lnTo>
                <a:lnTo>
                  <a:pt x="0" y="114934"/>
                </a:lnTo>
                <a:lnTo>
                  <a:pt x="0" y="574675"/>
                </a:lnTo>
                <a:lnTo>
                  <a:pt x="9028" y="619422"/>
                </a:lnTo>
                <a:lnTo>
                  <a:pt x="33655" y="655954"/>
                </a:lnTo>
                <a:lnTo>
                  <a:pt x="70187" y="680581"/>
                </a:lnTo>
                <a:lnTo>
                  <a:pt x="114935" y="689609"/>
                </a:lnTo>
                <a:lnTo>
                  <a:pt x="1797685" y="689609"/>
                </a:lnTo>
                <a:lnTo>
                  <a:pt x="1842432" y="680581"/>
                </a:lnTo>
                <a:lnTo>
                  <a:pt x="1878965" y="655954"/>
                </a:lnTo>
                <a:lnTo>
                  <a:pt x="1903591" y="619422"/>
                </a:lnTo>
                <a:lnTo>
                  <a:pt x="1912620" y="574675"/>
                </a:lnTo>
                <a:lnTo>
                  <a:pt x="1912620" y="114934"/>
                </a:lnTo>
                <a:lnTo>
                  <a:pt x="1903591" y="70187"/>
                </a:lnTo>
                <a:lnTo>
                  <a:pt x="1878964" y="33654"/>
                </a:lnTo>
                <a:lnTo>
                  <a:pt x="1842432" y="9028"/>
                </a:lnTo>
                <a:lnTo>
                  <a:pt x="1797685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80413" y="1618869"/>
            <a:ext cx="1912620" cy="689610"/>
          </a:xfrm>
          <a:custGeom>
            <a:avLst/>
            <a:gdLst/>
            <a:ahLst/>
            <a:cxnLst/>
            <a:rect l="l" t="t" r="r" b="b"/>
            <a:pathLst>
              <a:path w="1912620" h="689610">
                <a:moveTo>
                  <a:pt x="0" y="114934"/>
                </a:moveTo>
                <a:lnTo>
                  <a:pt x="9028" y="70187"/>
                </a:lnTo>
                <a:lnTo>
                  <a:pt x="33655" y="33654"/>
                </a:lnTo>
                <a:lnTo>
                  <a:pt x="70187" y="9028"/>
                </a:lnTo>
                <a:lnTo>
                  <a:pt x="114935" y="0"/>
                </a:lnTo>
                <a:lnTo>
                  <a:pt x="1797685" y="0"/>
                </a:lnTo>
                <a:lnTo>
                  <a:pt x="1842432" y="9028"/>
                </a:lnTo>
                <a:lnTo>
                  <a:pt x="1878964" y="33654"/>
                </a:lnTo>
                <a:lnTo>
                  <a:pt x="1903591" y="70187"/>
                </a:lnTo>
                <a:lnTo>
                  <a:pt x="1912620" y="114934"/>
                </a:lnTo>
                <a:lnTo>
                  <a:pt x="1912620" y="574675"/>
                </a:lnTo>
                <a:lnTo>
                  <a:pt x="1903591" y="619422"/>
                </a:lnTo>
                <a:lnTo>
                  <a:pt x="1878965" y="655954"/>
                </a:lnTo>
                <a:lnTo>
                  <a:pt x="1842432" y="680581"/>
                </a:lnTo>
                <a:lnTo>
                  <a:pt x="1797685" y="689609"/>
                </a:lnTo>
                <a:lnTo>
                  <a:pt x="114935" y="689609"/>
                </a:lnTo>
                <a:lnTo>
                  <a:pt x="70187" y="680581"/>
                </a:lnTo>
                <a:lnTo>
                  <a:pt x="33655" y="655954"/>
                </a:lnTo>
                <a:lnTo>
                  <a:pt x="9028" y="619422"/>
                </a:lnTo>
                <a:lnTo>
                  <a:pt x="0" y="574675"/>
                </a:lnTo>
                <a:lnTo>
                  <a:pt x="0" y="114934"/>
                </a:lnTo>
                <a:close/>
              </a:path>
            </a:pathLst>
          </a:custGeom>
          <a:ln w="12954">
            <a:solidFill>
              <a:srgbClr val="92D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368042" y="1723136"/>
            <a:ext cx="73787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dirty="0">
                <a:latin typeface="Noto Sans Mono CJK JP Regular"/>
                <a:cs typeface="Noto Sans Mono CJK JP Regular"/>
              </a:rPr>
              <a:t>學生</a:t>
            </a:r>
            <a:endParaRPr sz="2800">
              <a:latin typeface="Noto Sans Mono CJK JP Regular"/>
              <a:cs typeface="Noto Sans Mono CJK JP Reg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47433" y="4221479"/>
            <a:ext cx="16510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5" dirty="0">
                <a:solidFill>
                  <a:srgbClr val="6F2F9F"/>
                </a:solidFill>
                <a:latin typeface="Noto Sans Mono CJK JP Regular"/>
                <a:cs typeface="Noto Sans Mono CJK JP Regular"/>
              </a:rPr>
              <a:t>總 人</a:t>
            </a:r>
            <a:r>
              <a:rPr sz="3200" spc="-85" dirty="0">
                <a:solidFill>
                  <a:srgbClr val="6F2F9F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3200" spc="-5" dirty="0">
                <a:solidFill>
                  <a:srgbClr val="6F2F9F"/>
                </a:solidFill>
                <a:latin typeface="Noto Sans Mono CJK JP Regular"/>
                <a:cs typeface="Noto Sans Mono CJK JP Regular"/>
              </a:rPr>
              <a:t>數</a:t>
            </a:r>
            <a:endParaRPr sz="3200" dirty="0">
              <a:latin typeface="Noto Sans Mono CJK JP Regular"/>
              <a:cs typeface="Noto Sans Mono CJK JP Regular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695688" y="4221479"/>
            <a:ext cx="4318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200" spc="-5" dirty="0">
                <a:solidFill>
                  <a:srgbClr val="6F2F9F"/>
                </a:solidFill>
                <a:latin typeface="Noto Sans Mono CJK JP Regular"/>
                <a:cs typeface="Noto Sans Mono CJK JP Regular"/>
              </a:rPr>
              <a:t>人</a:t>
            </a:r>
            <a:endParaRPr sz="3200">
              <a:latin typeface="Noto Sans Mono CJK JP Regular"/>
              <a:cs typeface="Noto Sans Mono CJK JP Regular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426191"/>
              </p:ext>
            </p:extLst>
          </p:nvPr>
        </p:nvGraphicFramePr>
        <p:xfrm>
          <a:off x="6628383" y="2429700"/>
          <a:ext cx="3416299" cy="18154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2750"/>
                <a:gridCol w="457200"/>
                <a:gridCol w="457200"/>
                <a:gridCol w="621030"/>
                <a:gridCol w="891540"/>
                <a:gridCol w="576579"/>
              </a:tblGrid>
              <a:tr h="438150">
                <a:tc>
                  <a:txBody>
                    <a:bodyPr/>
                    <a:lstStyle/>
                    <a:p>
                      <a:pPr marL="31750">
                        <a:lnSpc>
                          <a:spcPts val="2650"/>
                        </a:lnSpc>
                      </a:pPr>
                      <a:r>
                        <a:rPr lang="zh-TW" altLang="en-US" sz="2400" dirty="0" smtClean="0">
                          <a:latin typeface="Noto Sans Mono CJK JP Regular"/>
                          <a:cs typeface="Noto Sans Mono CJK JP Regular"/>
                        </a:rPr>
                        <a:t>專</a:t>
                      </a:r>
                      <a:endParaRPr sz="2400" dirty="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2650"/>
                        </a:lnSpc>
                      </a:pPr>
                      <a:r>
                        <a:rPr lang="zh-TW" altLang="en-US" sz="2400" dirty="0" smtClean="0">
                          <a:latin typeface="Noto Sans Mono CJK JP Regular"/>
                          <a:cs typeface="Noto Sans Mono CJK JP Regular"/>
                        </a:rPr>
                        <a:t>任</a:t>
                      </a:r>
                      <a:endParaRPr sz="2400" dirty="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2650"/>
                        </a:lnSpc>
                      </a:pPr>
                      <a:r>
                        <a:rPr lang="zh-TW" altLang="en-US" sz="2400" dirty="0" smtClean="0">
                          <a:latin typeface="Noto Sans Mono CJK JP Regular"/>
                          <a:cs typeface="Noto Sans Mono CJK JP Regular"/>
                        </a:rPr>
                        <a:t>教</a:t>
                      </a:r>
                      <a:endParaRPr sz="2400" dirty="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ts val="2650"/>
                        </a:lnSpc>
                      </a:pPr>
                      <a:r>
                        <a:rPr lang="zh-TW" altLang="en-US" sz="2400" dirty="0" smtClean="0">
                          <a:latin typeface="Noto Sans Mono CJK JP Regular"/>
                          <a:cs typeface="Noto Sans Mono CJK JP Regular"/>
                        </a:rPr>
                        <a:t>師</a:t>
                      </a:r>
                      <a:endParaRPr sz="2400" dirty="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40"/>
                        </a:lnSpc>
                      </a:pPr>
                      <a:r>
                        <a:rPr sz="3200" spc="-60" dirty="0" smtClean="0">
                          <a:latin typeface="Trebuchet MS"/>
                          <a:cs typeface="Trebuchet MS"/>
                        </a:rPr>
                        <a:t>1</a:t>
                      </a:r>
                      <a:r>
                        <a:rPr lang="en-US" altLang="zh-TW" sz="3200" spc="-60" dirty="0" smtClean="0">
                          <a:latin typeface="Trebuchet MS"/>
                          <a:cs typeface="Trebuchet MS"/>
                        </a:rPr>
                        <a:t>31</a:t>
                      </a:r>
                      <a:endParaRPr sz="32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ts val="2650"/>
                        </a:lnSpc>
                      </a:pPr>
                      <a:r>
                        <a:rPr sz="2400" dirty="0">
                          <a:latin typeface="Noto Sans Mono CJK JP Regular"/>
                          <a:cs typeface="Noto Sans Mono CJK JP Regular"/>
                        </a:rPr>
                        <a:t>人</a:t>
                      </a:r>
                      <a:endParaRPr sz="24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0" marB="0"/>
                </a:tc>
              </a:tr>
              <a:tr h="46926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lang="zh-TW" altLang="en-US" sz="2400" dirty="0" smtClean="0">
                          <a:latin typeface="Noto Sans Mono CJK JP Regular"/>
                          <a:cs typeface="Noto Sans Mono CJK JP Regular"/>
                        </a:rPr>
                        <a:t>代</a:t>
                      </a:r>
                      <a:endParaRPr lang="zh-TW" altLang="en-US" sz="2400" dirty="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lang="zh-TW" altLang="en-US" sz="2400" dirty="0" smtClean="0">
                          <a:latin typeface="Noto Sans Mono CJK JP Regular"/>
                          <a:cs typeface="Noto Sans Mono CJK JP Regular"/>
                        </a:rPr>
                        <a:t>理</a:t>
                      </a:r>
                      <a:endParaRPr lang="zh-TW" altLang="en-US" sz="2400" dirty="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lang="en-US" altLang="zh-TW" sz="1100" dirty="0" smtClean="0">
                          <a:latin typeface="Noto Sans Mono CJK JP Regular"/>
                          <a:cs typeface="Noto Sans Mono CJK JP Regular"/>
                        </a:rPr>
                        <a:t>+</a:t>
                      </a:r>
                      <a:r>
                        <a:rPr lang="zh-TW" altLang="en-US" sz="2400" dirty="0" smtClean="0">
                          <a:latin typeface="Noto Sans Mono CJK JP Regular"/>
                          <a:cs typeface="Noto Sans Mono CJK JP Regular"/>
                        </a:rPr>
                        <a:t>實</a:t>
                      </a:r>
                      <a:endParaRPr lang="zh-TW" altLang="en-US" sz="2400" dirty="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lang="zh-TW" altLang="en-US" sz="2400" dirty="0" smtClean="0">
                          <a:latin typeface="Noto Sans Mono CJK JP Regular"/>
                          <a:cs typeface="Noto Sans Mono CJK JP Regular"/>
                        </a:rPr>
                        <a:t>習</a:t>
                      </a:r>
                      <a:endParaRPr lang="zh-TW" altLang="en-US" sz="2400" dirty="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1524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90"/>
                        </a:lnSpc>
                      </a:pPr>
                      <a:r>
                        <a:rPr sz="3200" spc="-65" dirty="0" smtClean="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lang="en-US" altLang="zh-TW" sz="3200" spc="-65" dirty="0" smtClean="0">
                          <a:latin typeface="Trebuchet MS"/>
                          <a:cs typeface="Trebuchet MS"/>
                        </a:rPr>
                        <a:t>3</a:t>
                      </a:r>
                      <a:endParaRPr sz="32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2400" dirty="0">
                          <a:latin typeface="Noto Sans Mono CJK JP Regular"/>
                          <a:cs typeface="Noto Sans Mono CJK JP Regular"/>
                        </a:rPr>
                        <a:t>人</a:t>
                      </a:r>
                      <a:endParaRPr sz="24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15240" marB="0"/>
                </a:tc>
              </a:tr>
              <a:tr h="46990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zh-TW" altLang="en-US" sz="2400" dirty="0" smtClean="0">
                          <a:latin typeface="Noto Sans Mono CJK JP Regular"/>
                          <a:cs typeface="Noto Sans Mono CJK JP Regular"/>
                        </a:rPr>
                        <a:t>專</a:t>
                      </a:r>
                      <a:endParaRPr sz="2400" dirty="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28575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zh-TW" altLang="en-US" sz="2400" dirty="0" smtClean="0">
                          <a:latin typeface="Noto Sans Mono CJK JP Regular"/>
                          <a:cs typeface="Noto Sans Mono CJK JP Regular"/>
                        </a:rPr>
                        <a:t>業</a:t>
                      </a:r>
                      <a:endParaRPr sz="2400" dirty="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28575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zh-TW" altLang="en-US" sz="2400" dirty="0" smtClean="0">
                          <a:latin typeface="Noto Sans Mono CJK JP Regular"/>
                          <a:cs typeface="Noto Sans Mono CJK JP Regular"/>
                        </a:rPr>
                        <a:t>教</a:t>
                      </a:r>
                      <a:endParaRPr sz="2400" dirty="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28575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lang="zh-TW" altLang="en-US" sz="2400" dirty="0" smtClean="0">
                          <a:latin typeface="Noto Sans Mono CJK JP Regular"/>
                          <a:cs typeface="Noto Sans Mono CJK JP Regular"/>
                        </a:rPr>
                        <a:t>練</a:t>
                      </a:r>
                      <a:endParaRPr sz="2400" dirty="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2857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85"/>
                        </a:lnSpc>
                      </a:pPr>
                      <a:r>
                        <a:rPr lang="en-US" altLang="zh-TW" sz="3200" dirty="0" smtClean="0">
                          <a:latin typeface="Trebuchet MS"/>
                          <a:cs typeface="Trebuchet MS"/>
                        </a:rPr>
                        <a:t>1</a:t>
                      </a:r>
                      <a:endParaRPr sz="32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2400" dirty="0">
                          <a:latin typeface="Noto Sans Mono CJK JP Regular"/>
                          <a:cs typeface="Noto Sans Mono CJK JP Regular"/>
                        </a:rPr>
                        <a:t>人</a:t>
                      </a:r>
                      <a:endParaRPr sz="24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28575" marB="0"/>
                </a:tc>
              </a:tr>
              <a:tr h="43815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zh-TW" altLang="en-US" sz="2400" dirty="0" smtClean="0">
                          <a:latin typeface="Noto Sans Mono CJK JP Regular"/>
                          <a:cs typeface="Noto Sans Mono CJK JP Regular"/>
                        </a:rPr>
                        <a:t>職</a:t>
                      </a:r>
                      <a:endParaRPr sz="2400" dirty="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zh-TW" altLang="en-US" sz="2400" dirty="0" smtClean="0">
                          <a:latin typeface="Noto Sans Mono CJK JP Regular"/>
                          <a:cs typeface="Noto Sans Mono CJK JP Regular"/>
                        </a:rPr>
                        <a:t>員</a:t>
                      </a:r>
                      <a:endParaRPr sz="2400" dirty="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en-US" altLang="zh-TW" sz="1100" dirty="0" smtClean="0">
                          <a:latin typeface="Noto Sans Mono CJK JP Regular"/>
                          <a:cs typeface="Noto Sans Mono CJK JP Regular"/>
                        </a:rPr>
                        <a:t>+</a:t>
                      </a:r>
                      <a:r>
                        <a:rPr lang="zh-TW" altLang="en-US" sz="2400" dirty="0" smtClean="0">
                          <a:latin typeface="Noto Sans Mono CJK JP Regular"/>
                          <a:cs typeface="Noto Sans Mono CJK JP Regular"/>
                        </a:rPr>
                        <a:t>工</a:t>
                      </a:r>
                      <a:endParaRPr sz="2400" dirty="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lang="zh-TW" altLang="en-US" sz="2400" dirty="0" smtClean="0">
                          <a:latin typeface="Noto Sans Mono CJK JP Regular"/>
                          <a:cs typeface="Noto Sans Mono CJK JP Regular"/>
                        </a:rPr>
                        <a:t>友</a:t>
                      </a:r>
                      <a:endParaRPr sz="2400" dirty="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4064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90"/>
                        </a:lnSpc>
                      </a:pPr>
                      <a:r>
                        <a:rPr sz="3200" dirty="0" smtClean="0">
                          <a:latin typeface="Trebuchet MS"/>
                          <a:cs typeface="Trebuchet MS"/>
                        </a:rPr>
                        <a:t>2</a:t>
                      </a:r>
                      <a:r>
                        <a:rPr lang="en-US" altLang="zh-TW" sz="3200" dirty="0" smtClean="0">
                          <a:latin typeface="Trebuchet MS"/>
                          <a:cs typeface="Trebuchet MS"/>
                        </a:rPr>
                        <a:t>6</a:t>
                      </a:r>
                      <a:endParaRPr sz="3200" dirty="0">
                        <a:latin typeface="Trebuchet MS"/>
                        <a:cs typeface="Trebuchet MS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2400" dirty="0">
                          <a:latin typeface="Noto Sans Mono CJK JP Regular"/>
                          <a:cs typeface="Noto Sans Mono CJK JP Regular"/>
                        </a:rPr>
                        <a:t>人</a:t>
                      </a:r>
                    </a:p>
                  </a:txBody>
                  <a:tcPr marL="0" marR="0" marT="40640" marB="0"/>
                </a:tc>
              </a:tr>
            </a:tbl>
          </a:graphicData>
        </a:graphic>
      </p:graphicFrame>
      <p:sp>
        <p:nvSpPr>
          <p:cNvPr id="15" name="object 15"/>
          <p:cNvSpPr txBox="1"/>
          <p:nvPr/>
        </p:nvSpPr>
        <p:spPr>
          <a:xfrm>
            <a:off x="8583930" y="4099559"/>
            <a:ext cx="876935" cy="68929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400" spc="-80" dirty="0" smtClean="0">
                <a:solidFill>
                  <a:srgbClr val="FF181A"/>
                </a:solidFill>
                <a:latin typeface="Trebuchet MS"/>
                <a:cs typeface="Trebuchet MS"/>
              </a:rPr>
              <a:t>2</a:t>
            </a:r>
            <a:r>
              <a:rPr lang="en-US" altLang="zh-TW" sz="4400" spc="-80" dirty="0" smtClean="0">
                <a:solidFill>
                  <a:srgbClr val="FF181A"/>
                </a:solidFill>
                <a:latin typeface="Trebuchet MS"/>
                <a:cs typeface="Trebuchet MS"/>
              </a:rPr>
              <a:t>02</a:t>
            </a:r>
            <a:endParaRPr sz="4400" dirty="0">
              <a:latin typeface="Trebuchet MS"/>
              <a:cs typeface="Trebuchet M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516243" y="1588388"/>
            <a:ext cx="1912620" cy="689610"/>
          </a:xfrm>
          <a:custGeom>
            <a:avLst/>
            <a:gdLst/>
            <a:ahLst/>
            <a:cxnLst/>
            <a:rect l="l" t="t" r="r" b="b"/>
            <a:pathLst>
              <a:path w="1912620" h="689610">
                <a:moveTo>
                  <a:pt x="1797684" y="0"/>
                </a:moveTo>
                <a:lnTo>
                  <a:pt x="114934" y="0"/>
                </a:lnTo>
                <a:lnTo>
                  <a:pt x="70187" y="9028"/>
                </a:lnTo>
                <a:lnTo>
                  <a:pt x="33654" y="33655"/>
                </a:lnTo>
                <a:lnTo>
                  <a:pt x="9028" y="70187"/>
                </a:lnTo>
                <a:lnTo>
                  <a:pt x="0" y="114935"/>
                </a:lnTo>
                <a:lnTo>
                  <a:pt x="0" y="574675"/>
                </a:lnTo>
                <a:lnTo>
                  <a:pt x="9028" y="619422"/>
                </a:lnTo>
                <a:lnTo>
                  <a:pt x="33654" y="655955"/>
                </a:lnTo>
                <a:lnTo>
                  <a:pt x="70187" y="680581"/>
                </a:lnTo>
                <a:lnTo>
                  <a:pt x="114934" y="689610"/>
                </a:lnTo>
                <a:lnTo>
                  <a:pt x="1797684" y="689610"/>
                </a:lnTo>
                <a:lnTo>
                  <a:pt x="1842432" y="680581"/>
                </a:lnTo>
                <a:lnTo>
                  <a:pt x="1878964" y="655955"/>
                </a:lnTo>
                <a:lnTo>
                  <a:pt x="1903591" y="619422"/>
                </a:lnTo>
                <a:lnTo>
                  <a:pt x="1912620" y="574675"/>
                </a:lnTo>
                <a:lnTo>
                  <a:pt x="1912620" y="114935"/>
                </a:lnTo>
                <a:lnTo>
                  <a:pt x="1903591" y="70187"/>
                </a:lnTo>
                <a:lnTo>
                  <a:pt x="1878964" y="33655"/>
                </a:lnTo>
                <a:lnTo>
                  <a:pt x="1842432" y="9028"/>
                </a:lnTo>
                <a:lnTo>
                  <a:pt x="179768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16243" y="1588388"/>
            <a:ext cx="1912620" cy="689610"/>
          </a:xfrm>
          <a:custGeom>
            <a:avLst/>
            <a:gdLst/>
            <a:ahLst/>
            <a:cxnLst/>
            <a:rect l="l" t="t" r="r" b="b"/>
            <a:pathLst>
              <a:path w="1912620" h="689610">
                <a:moveTo>
                  <a:pt x="0" y="114935"/>
                </a:moveTo>
                <a:lnTo>
                  <a:pt x="9028" y="70187"/>
                </a:lnTo>
                <a:lnTo>
                  <a:pt x="33654" y="33655"/>
                </a:lnTo>
                <a:lnTo>
                  <a:pt x="70187" y="9028"/>
                </a:lnTo>
                <a:lnTo>
                  <a:pt x="114934" y="0"/>
                </a:lnTo>
                <a:lnTo>
                  <a:pt x="1797684" y="0"/>
                </a:lnTo>
                <a:lnTo>
                  <a:pt x="1842432" y="9028"/>
                </a:lnTo>
                <a:lnTo>
                  <a:pt x="1878964" y="33654"/>
                </a:lnTo>
                <a:lnTo>
                  <a:pt x="1903591" y="70187"/>
                </a:lnTo>
                <a:lnTo>
                  <a:pt x="1912620" y="114935"/>
                </a:lnTo>
                <a:lnTo>
                  <a:pt x="1912620" y="574675"/>
                </a:lnTo>
                <a:lnTo>
                  <a:pt x="1903591" y="619422"/>
                </a:lnTo>
                <a:lnTo>
                  <a:pt x="1878965" y="655954"/>
                </a:lnTo>
                <a:lnTo>
                  <a:pt x="1842432" y="680581"/>
                </a:lnTo>
                <a:lnTo>
                  <a:pt x="1797684" y="689610"/>
                </a:lnTo>
                <a:lnTo>
                  <a:pt x="114934" y="689610"/>
                </a:lnTo>
                <a:lnTo>
                  <a:pt x="70187" y="680581"/>
                </a:lnTo>
                <a:lnTo>
                  <a:pt x="33654" y="655955"/>
                </a:lnTo>
                <a:lnTo>
                  <a:pt x="9028" y="619422"/>
                </a:lnTo>
                <a:lnTo>
                  <a:pt x="0" y="574675"/>
                </a:lnTo>
                <a:lnTo>
                  <a:pt x="0" y="114935"/>
                </a:lnTo>
                <a:close/>
              </a:path>
            </a:pathLst>
          </a:custGeom>
          <a:ln w="12954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705599" y="1692148"/>
            <a:ext cx="1524001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dirty="0" err="1" smtClean="0">
                <a:latin typeface="Noto Sans Mono CJK JP Regular"/>
                <a:cs typeface="Noto Sans Mono CJK JP Regular"/>
              </a:rPr>
              <a:t>教</a:t>
            </a:r>
            <a:r>
              <a:rPr sz="2800" spc="-15" dirty="0" err="1" smtClean="0">
                <a:latin typeface="Noto Sans Mono CJK JP Regular"/>
                <a:cs typeface="Noto Sans Mono CJK JP Regular"/>
              </a:rPr>
              <a:t>職</a:t>
            </a:r>
            <a:r>
              <a:rPr sz="2800" dirty="0" err="1" smtClean="0">
                <a:latin typeface="Noto Sans Mono CJK JP Regular"/>
                <a:cs typeface="Noto Sans Mono CJK JP Regular"/>
              </a:rPr>
              <a:t>員</a:t>
            </a:r>
            <a:r>
              <a:rPr lang="zh-TW" altLang="en-US" sz="2800" dirty="0" smtClean="0">
                <a:latin typeface="Noto Sans Mono CJK JP Regular"/>
                <a:cs typeface="Noto Sans Mono CJK JP Regular"/>
              </a:rPr>
              <a:t>工</a:t>
            </a:r>
            <a:endParaRPr sz="2800" dirty="0">
              <a:latin typeface="Noto Sans Mono CJK JP Regular"/>
              <a:cs typeface="Noto Sans Mono CJK JP Regular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802888" y="227584"/>
            <a:ext cx="5893435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 err="1"/>
              <a:t>學生及教職員人數</a:t>
            </a:r>
            <a:r>
              <a:rPr sz="4000" spc="-1115" dirty="0"/>
              <a:t> </a:t>
            </a:r>
            <a:r>
              <a:rPr sz="9900" b="1" spc="15" baseline="-8417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眾多</a:t>
            </a:r>
            <a:endParaRPr sz="9900" b="1" baseline="-8417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889252"/>
              </p:ext>
            </p:extLst>
          </p:nvPr>
        </p:nvGraphicFramePr>
        <p:xfrm>
          <a:off x="619848" y="1295146"/>
          <a:ext cx="10939145" cy="7048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88845"/>
                <a:gridCol w="1327150"/>
                <a:gridCol w="1328420"/>
                <a:gridCol w="1536700"/>
                <a:gridCol w="2279015"/>
                <a:gridCol w="2279015"/>
              </a:tblGrid>
              <a:tr h="352425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停車格類型</a:t>
                      </a:r>
                      <a:endParaRPr sz="1800" dirty="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汽車</a:t>
                      </a:r>
                      <a:endParaRPr sz="1800" dirty="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機車</a:t>
                      </a:r>
                      <a:endParaRPr sz="18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自行車</a:t>
                      </a:r>
                      <a:endParaRPr sz="18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無障礙汽車</a:t>
                      </a:r>
                      <a:endParaRPr sz="18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無障礙機車</a:t>
                      </a:r>
                      <a:endParaRPr sz="18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800" spc="-5" dirty="0">
                          <a:solidFill>
                            <a:srgbClr val="6F2F9F"/>
                          </a:solidFill>
                          <a:latin typeface="Noto Sans Mono CJK JP Regular"/>
                          <a:cs typeface="Noto Sans Mono CJK JP Regular"/>
                        </a:rPr>
                        <a:t>數量</a:t>
                      </a:r>
                      <a:endParaRPr sz="18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lang="en-US" altLang="zh-TW" sz="1800" spc="-5" dirty="0" smtClean="0">
                          <a:solidFill>
                            <a:srgbClr val="6F2F9F"/>
                          </a:solidFill>
                          <a:latin typeface="Noto Sans Mono CJK JP Regular"/>
                          <a:cs typeface="Noto Sans Mono CJK JP Regular"/>
                        </a:rPr>
                        <a:t>6</a:t>
                      </a:r>
                      <a:endParaRPr sz="1800" dirty="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lang="en-US" altLang="zh-TW" sz="1800" spc="-5" dirty="0" smtClean="0">
                          <a:solidFill>
                            <a:srgbClr val="6F2F9F"/>
                          </a:solidFill>
                          <a:latin typeface="Noto Sans Mono CJK JP Regular"/>
                          <a:cs typeface="Noto Sans Mono CJK JP Regular"/>
                        </a:rPr>
                        <a:t>70</a:t>
                      </a:r>
                      <a:endParaRPr sz="1800" dirty="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lang="en-US" altLang="zh-TW" sz="1800" spc="-5" dirty="0" smtClean="0">
                          <a:solidFill>
                            <a:srgbClr val="6F2F9F"/>
                          </a:solidFill>
                          <a:latin typeface="Noto Sans Mono CJK JP Regular"/>
                          <a:cs typeface="Noto Sans Mono CJK JP Regular"/>
                        </a:rPr>
                        <a:t>0</a:t>
                      </a:r>
                      <a:endParaRPr sz="1800" dirty="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lang="en-US" altLang="zh-TW" sz="1800" dirty="0" smtClean="0">
                          <a:solidFill>
                            <a:srgbClr val="6F2F9F"/>
                          </a:solidFill>
                          <a:latin typeface="Noto Sans Mono CJK JP Regular"/>
                          <a:cs typeface="Noto Sans Mono CJK JP Regular"/>
                        </a:rPr>
                        <a:t>1</a:t>
                      </a:r>
                      <a:endParaRPr sz="1800" dirty="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lang="en-US" altLang="zh-TW" sz="1800" dirty="0" smtClean="0">
                          <a:solidFill>
                            <a:srgbClr val="6F2F9F"/>
                          </a:solidFill>
                          <a:latin typeface="Noto Sans Mono CJK JP Regular"/>
                          <a:cs typeface="Noto Sans Mono CJK JP Regular"/>
                        </a:rPr>
                        <a:t>4</a:t>
                      </a:r>
                      <a:endParaRPr sz="1800" dirty="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203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1171935" y="6425438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Trebuchet MS"/>
                <a:cs typeface="Trebuchet MS"/>
              </a:rPr>
              <a:t>6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399888" y="304800"/>
            <a:ext cx="42926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 err="1" smtClean="0"/>
              <a:t>停車格數</a:t>
            </a:r>
            <a:r>
              <a:rPr sz="4000" spc="360" dirty="0" err="1" smtClean="0"/>
              <a:t>量</a:t>
            </a:r>
            <a:r>
              <a:rPr lang="zh-TW" altLang="en-US" sz="9000" b="1" spc="15" baseline="-1262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不足</a:t>
            </a:r>
            <a:endParaRPr sz="9000" b="1" baseline="-1262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38400"/>
            <a:ext cx="4857293" cy="273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942" y="2438400"/>
            <a:ext cx="4857293" cy="2732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600670"/>
            <a:ext cx="10648950" cy="923330"/>
          </a:xfrm>
        </p:spPr>
        <p:txBody>
          <a:bodyPr/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上學家長</a:t>
            </a:r>
            <a:r>
              <a:rPr lang="zh-TW" altLang="en-US" sz="3600" b="1" dirty="0" smtClean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汽車接送</a:t>
            </a:r>
            <a:r>
              <a:rPr lang="zh-TW" altLang="en-US" sz="6000" b="1" dirty="0" smtClean="0">
                <a:solidFill>
                  <a:srgbClr val="FF0000"/>
                </a:solidFill>
              </a:rPr>
              <a:t>居多</a:t>
            </a:r>
            <a:r>
              <a:rPr lang="zh-TW" altLang="en-US" sz="3600" dirty="0" smtClean="0"/>
              <a:t>，放學則為搭</a:t>
            </a:r>
            <a:r>
              <a:rPr lang="zh-TW" altLang="en-US" sz="4000" b="1" dirty="0" smtClean="0">
                <a:solidFill>
                  <a:srgbClr val="00B050"/>
                </a:solidFill>
              </a:rPr>
              <a:t>捷運及公車</a:t>
            </a:r>
            <a:endParaRPr lang="zh-TW" altLang="en-US" sz="4000" b="1" dirty="0">
              <a:solidFill>
                <a:srgbClr val="00B05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524000"/>
            <a:ext cx="107823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419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213" y="1319885"/>
            <a:ext cx="8095488" cy="455371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object 2"/>
          <p:cNvSpPr/>
          <p:nvPr/>
        </p:nvSpPr>
        <p:spPr>
          <a:xfrm>
            <a:off x="420623" y="5702046"/>
            <a:ext cx="1816735" cy="452120"/>
          </a:xfrm>
          <a:custGeom>
            <a:avLst/>
            <a:gdLst/>
            <a:ahLst/>
            <a:cxnLst/>
            <a:rect l="l" t="t" r="r" b="b"/>
            <a:pathLst>
              <a:path w="1816735" h="452120">
                <a:moveTo>
                  <a:pt x="1752473" y="0"/>
                </a:moveTo>
                <a:lnTo>
                  <a:pt x="64160" y="0"/>
                </a:lnTo>
                <a:lnTo>
                  <a:pt x="39187" y="5042"/>
                </a:lnTo>
                <a:lnTo>
                  <a:pt x="18792" y="18792"/>
                </a:lnTo>
                <a:lnTo>
                  <a:pt x="5042" y="39187"/>
                </a:lnTo>
                <a:lnTo>
                  <a:pt x="0" y="64160"/>
                </a:lnTo>
                <a:lnTo>
                  <a:pt x="0" y="387705"/>
                </a:lnTo>
                <a:lnTo>
                  <a:pt x="5042" y="412678"/>
                </a:lnTo>
                <a:lnTo>
                  <a:pt x="18792" y="433073"/>
                </a:lnTo>
                <a:lnTo>
                  <a:pt x="39187" y="446823"/>
                </a:lnTo>
                <a:lnTo>
                  <a:pt x="64160" y="451865"/>
                </a:lnTo>
                <a:lnTo>
                  <a:pt x="1752473" y="451865"/>
                </a:lnTo>
                <a:lnTo>
                  <a:pt x="1777442" y="446823"/>
                </a:lnTo>
                <a:lnTo>
                  <a:pt x="1797827" y="433073"/>
                </a:lnTo>
                <a:lnTo>
                  <a:pt x="1811569" y="412678"/>
                </a:lnTo>
                <a:lnTo>
                  <a:pt x="1816608" y="387705"/>
                </a:lnTo>
                <a:lnTo>
                  <a:pt x="1816608" y="64160"/>
                </a:lnTo>
                <a:lnTo>
                  <a:pt x="1811569" y="39187"/>
                </a:lnTo>
                <a:lnTo>
                  <a:pt x="1797827" y="18792"/>
                </a:lnTo>
                <a:lnTo>
                  <a:pt x="1777442" y="5042"/>
                </a:lnTo>
                <a:lnTo>
                  <a:pt x="17524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0623" y="5702046"/>
            <a:ext cx="1816735" cy="452120"/>
          </a:xfrm>
          <a:custGeom>
            <a:avLst/>
            <a:gdLst/>
            <a:ahLst/>
            <a:cxnLst/>
            <a:rect l="l" t="t" r="r" b="b"/>
            <a:pathLst>
              <a:path w="1816735" h="452120">
                <a:moveTo>
                  <a:pt x="0" y="64160"/>
                </a:moveTo>
                <a:lnTo>
                  <a:pt x="5042" y="39187"/>
                </a:lnTo>
                <a:lnTo>
                  <a:pt x="18792" y="18792"/>
                </a:lnTo>
                <a:lnTo>
                  <a:pt x="39187" y="5042"/>
                </a:lnTo>
                <a:lnTo>
                  <a:pt x="64160" y="0"/>
                </a:lnTo>
                <a:lnTo>
                  <a:pt x="1752473" y="0"/>
                </a:lnTo>
                <a:lnTo>
                  <a:pt x="1777442" y="5042"/>
                </a:lnTo>
                <a:lnTo>
                  <a:pt x="1797827" y="18792"/>
                </a:lnTo>
                <a:lnTo>
                  <a:pt x="1811569" y="39187"/>
                </a:lnTo>
                <a:lnTo>
                  <a:pt x="1816608" y="64160"/>
                </a:lnTo>
                <a:lnTo>
                  <a:pt x="1816608" y="387705"/>
                </a:lnTo>
                <a:lnTo>
                  <a:pt x="1811569" y="412678"/>
                </a:lnTo>
                <a:lnTo>
                  <a:pt x="1797827" y="433073"/>
                </a:lnTo>
                <a:lnTo>
                  <a:pt x="1777442" y="446823"/>
                </a:lnTo>
                <a:lnTo>
                  <a:pt x="1752473" y="451865"/>
                </a:lnTo>
                <a:lnTo>
                  <a:pt x="64160" y="451865"/>
                </a:lnTo>
                <a:lnTo>
                  <a:pt x="39187" y="446823"/>
                </a:lnTo>
                <a:lnTo>
                  <a:pt x="18792" y="433073"/>
                </a:lnTo>
                <a:lnTo>
                  <a:pt x="5042" y="412678"/>
                </a:lnTo>
                <a:lnTo>
                  <a:pt x="0" y="387705"/>
                </a:lnTo>
                <a:lnTo>
                  <a:pt x="0" y="64160"/>
                </a:lnTo>
                <a:close/>
              </a:path>
            </a:pathLst>
          </a:custGeom>
          <a:ln w="381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7274" y="6184391"/>
            <a:ext cx="3206115" cy="483870"/>
          </a:xfrm>
          <a:custGeom>
            <a:avLst/>
            <a:gdLst/>
            <a:ahLst/>
            <a:cxnLst/>
            <a:rect l="l" t="t" r="r" b="b"/>
            <a:pathLst>
              <a:path w="3206115" h="483870">
                <a:moveTo>
                  <a:pt x="3137027" y="0"/>
                </a:moveTo>
                <a:lnTo>
                  <a:pt x="68707" y="0"/>
                </a:lnTo>
                <a:lnTo>
                  <a:pt x="41962" y="5399"/>
                </a:lnTo>
                <a:lnTo>
                  <a:pt x="20123" y="20123"/>
                </a:lnTo>
                <a:lnTo>
                  <a:pt x="5399" y="41962"/>
                </a:lnTo>
                <a:lnTo>
                  <a:pt x="0" y="68707"/>
                </a:lnTo>
                <a:lnTo>
                  <a:pt x="0" y="415163"/>
                </a:lnTo>
                <a:lnTo>
                  <a:pt x="5399" y="441907"/>
                </a:lnTo>
                <a:lnTo>
                  <a:pt x="20123" y="463746"/>
                </a:lnTo>
                <a:lnTo>
                  <a:pt x="41962" y="478470"/>
                </a:lnTo>
                <a:lnTo>
                  <a:pt x="68707" y="483870"/>
                </a:lnTo>
                <a:lnTo>
                  <a:pt x="3137027" y="483870"/>
                </a:lnTo>
                <a:lnTo>
                  <a:pt x="3163782" y="478470"/>
                </a:lnTo>
                <a:lnTo>
                  <a:pt x="3185620" y="463746"/>
                </a:lnTo>
                <a:lnTo>
                  <a:pt x="3200338" y="441907"/>
                </a:lnTo>
                <a:lnTo>
                  <a:pt x="3205734" y="415163"/>
                </a:lnTo>
                <a:lnTo>
                  <a:pt x="3205734" y="68707"/>
                </a:lnTo>
                <a:lnTo>
                  <a:pt x="3200338" y="41962"/>
                </a:lnTo>
                <a:lnTo>
                  <a:pt x="3185620" y="20123"/>
                </a:lnTo>
                <a:lnTo>
                  <a:pt x="3163782" y="5399"/>
                </a:lnTo>
                <a:lnTo>
                  <a:pt x="31370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7274" y="6184391"/>
            <a:ext cx="3206115" cy="483870"/>
          </a:xfrm>
          <a:custGeom>
            <a:avLst/>
            <a:gdLst/>
            <a:ahLst/>
            <a:cxnLst/>
            <a:rect l="l" t="t" r="r" b="b"/>
            <a:pathLst>
              <a:path w="3206115" h="483870">
                <a:moveTo>
                  <a:pt x="0" y="68707"/>
                </a:moveTo>
                <a:lnTo>
                  <a:pt x="5399" y="41962"/>
                </a:lnTo>
                <a:lnTo>
                  <a:pt x="20123" y="20123"/>
                </a:lnTo>
                <a:lnTo>
                  <a:pt x="41962" y="5399"/>
                </a:lnTo>
                <a:lnTo>
                  <a:pt x="68707" y="0"/>
                </a:lnTo>
                <a:lnTo>
                  <a:pt x="3137027" y="0"/>
                </a:lnTo>
                <a:lnTo>
                  <a:pt x="3163782" y="5399"/>
                </a:lnTo>
                <a:lnTo>
                  <a:pt x="3185620" y="20123"/>
                </a:lnTo>
                <a:lnTo>
                  <a:pt x="3200338" y="41962"/>
                </a:lnTo>
                <a:lnTo>
                  <a:pt x="3205734" y="68707"/>
                </a:lnTo>
                <a:lnTo>
                  <a:pt x="3205734" y="415163"/>
                </a:lnTo>
                <a:lnTo>
                  <a:pt x="3200338" y="441907"/>
                </a:lnTo>
                <a:lnTo>
                  <a:pt x="3185620" y="463746"/>
                </a:lnTo>
                <a:lnTo>
                  <a:pt x="3163782" y="478470"/>
                </a:lnTo>
                <a:lnTo>
                  <a:pt x="3137027" y="483870"/>
                </a:lnTo>
                <a:lnTo>
                  <a:pt x="68707" y="483870"/>
                </a:lnTo>
                <a:lnTo>
                  <a:pt x="41962" y="478470"/>
                </a:lnTo>
                <a:lnTo>
                  <a:pt x="20123" y="463746"/>
                </a:lnTo>
                <a:lnTo>
                  <a:pt x="5399" y="441907"/>
                </a:lnTo>
                <a:lnTo>
                  <a:pt x="0" y="415163"/>
                </a:lnTo>
                <a:lnTo>
                  <a:pt x="0" y="68707"/>
                </a:lnTo>
                <a:close/>
              </a:path>
            </a:pathLst>
          </a:custGeom>
          <a:ln w="381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6813" y="4586478"/>
            <a:ext cx="1176020" cy="452755"/>
          </a:xfrm>
          <a:custGeom>
            <a:avLst/>
            <a:gdLst/>
            <a:ahLst/>
            <a:cxnLst/>
            <a:rect l="l" t="t" r="r" b="b"/>
            <a:pathLst>
              <a:path w="1176020" h="452754">
                <a:moveTo>
                  <a:pt x="1111504" y="0"/>
                </a:moveTo>
                <a:lnTo>
                  <a:pt x="64274" y="0"/>
                </a:lnTo>
                <a:lnTo>
                  <a:pt x="39256" y="5058"/>
                </a:lnTo>
                <a:lnTo>
                  <a:pt x="18826" y="18843"/>
                </a:lnTo>
                <a:lnTo>
                  <a:pt x="5051" y="39272"/>
                </a:lnTo>
                <a:lnTo>
                  <a:pt x="0" y="64262"/>
                </a:lnTo>
                <a:lnTo>
                  <a:pt x="0" y="388366"/>
                </a:lnTo>
                <a:lnTo>
                  <a:pt x="5051" y="413355"/>
                </a:lnTo>
                <a:lnTo>
                  <a:pt x="18826" y="433784"/>
                </a:lnTo>
                <a:lnTo>
                  <a:pt x="39256" y="447569"/>
                </a:lnTo>
                <a:lnTo>
                  <a:pt x="64274" y="452628"/>
                </a:lnTo>
                <a:lnTo>
                  <a:pt x="1111504" y="452628"/>
                </a:lnTo>
                <a:lnTo>
                  <a:pt x="1136493" y="447569"/>
                </a:lnTo>
                <a:lnTo>
                  <a:pt x="1156922" y="433784"/>
                </a:lnTo>
                <a:lnTo>
                  <a:pt x="1170707" y="413355"/>
                </a:lnTo>
                <a:lnTo>
                  <a:pt x="1175766" y="388366"/>
                </a:lnTo>
                <a:lnTo>
                  <a:pt x="1175766" y="64262"/>
                </a:lnTo>
                <a:lnTo>
                  <a:pt x="1170707" y="39272"/>
                </a:lnTo>
                <a:lnTo>
                  <a:pt x="1156922" y="18843"/>
                </a:lnTo>
                <a:lnTo>
                  <a:pt x="1136493" y="5058"/>
                </a:lnTo>
                <a:lnTo>
                  <a:pt x="11115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6813" y="4586478"/>
            <a:ext cx="1176020" cy="452755"/>
          </a:xfrm>
          <a:custGeom>
            <a:avLst/>
            <a:gdLst/>
            <a:ahLst/>
            <a:cxnLst/>
            <a:rect l="l" t="t" r="r" b="b"/>
            <a:pathLst>
              <a:path w="1176020" h="452754">
                <a:moveTo>
                  <a:pt x="0" y="64262"/>
                </a:moveTo>
                <a:lnTo>
                  <a:pt x="5051" y="39272"/>
                </a:lnTo>
                <a:lnTo>
                  <a:pt x="18826" y="18843"/>
                </a:lnTo>
                <a:lnTo>
                  <a:pt x="39256" y="5058"/>
                </a:lnTo>
                <a:lnTo>
                  <a:pt x="64274" y="0"/>
                </a:lnTo>
                <a:lnTo>
                  <a:pt x="1111504" y="0"/>
                </a:lnTo>
                <a:lnTo>
                  <a:pt x="1136493" y="5058"/>
                </a:lnTo>
                <a:lnTo>
                  <a:pt x="1156922" y="18843"/>
                </a:lnTo>
                <a:lnTo>
                  <a:pt x="1170707" y="39272"/>
                </a:lnTo>
                <a:lnTo>
                  <a:pt x="1175766" y="64262"/>
                </a:lnTo>
                <a:lnTo>
                  <a:pt x="1175766" y="388366"/>
                </a:lnTo>
                <a:lnTo>
                  <a:pt x="1170707" y="413355"/>
                </a:lnTo>
                <a:lnTo>
                  <a:pt x="1156922" y="433784"/>
                </a:lnTo>
                <a:lnTo>
                  <a:pt x="1136493" y="447569"/>
                </a:lnTo>
                <a:lnTo>
                  <a:pt x="1111504" y="452628"/>
                </a:lnTo>
                <a:lnTo>
                  <a:pt x="64274" y="452628"/>
                </a:lnTo>
                <a:lnTo>
                  <a:pt x="39256" y="447569"/>
                </a:lnTo>
                <a:lnTo>
                  <a:pt x="18826" y="433784"/>
                </a:lnTo>
                <a:lnTo>
                  <a:pt x="5051" y="413355"/>
                </a:lnTo>
                <a:lnTo>
                  <a:pt x="0" y="388366"/>
                </a:lnTo>
                <a:lnTo>
                  <a:pt x="0" y="64262"/>
                </a:lnTo>
                <a:close/>
              </a:path>
            </a:pathLst>
          </a:custGeom>
          <a:ln w="381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3463" y="5068823"/>
            <a:ext cx="3206750" cy="483870"/>
          </a:xfrm>
          <a:custGeom>
            <a:avLst/>
            <a:gdLst/>
            <a:ahLst/>
            <a:cxnLst/>
            <a:rect l="l" t="t" r="r" b="b"/>
            <a:pathLst>
              <a:path w="3206750" h="483870">
                <a:moveTo>
                  <a:pt x="3137789" y="0"/>
                </a:moveTo>
                <a:lnTo>
                  <a:pt x="68707" y="0"/>
                </a:lnTo>
                <a:lnTo>
                  <a:pt x="41962" y="5395"/>
                </a:lnTo>
                <a:lnTo>
                  <a:pt x="20123" y="20113"/>
                </a:lnTo>
                <a:lnTo>
                  <a:pt x="5399" y="41951"/>
                </a:lnTo>
                <a:lnTo>
                  <a:pt x="0" y="68706"/>
                </a:lnTo>
                <a:lnTo>
                  <a:pt x="0" y="415163"/>
                </a:lnTo>
                <a:lnTo>
                  <a:pt x="5399" y="441918"/>
                </a:lnTo>
                <a:lnTo>
                  <a:pt x="20123" y="463756"/>
                </a:lnTo>
                <a:lnTo>
                  <a:pt x="41962" y="478474"/>
                </a:lnTo>
                <a:lnTo>
                  <a:pt x="68707" y="483869"/>
                </a:lnTo>
                <a:lnTo>
                  <a:pt x="3137789" y="483869"/>
                </a:lnTo>
                <a:lnTo>
                  <a:pt x="3164544" y="478474"/>
                </a:lnTo>
                <a:lnTo>
                  <a:pt x="3186382" y="463756"/>
                </a:lnTo>
                <a:lnTo>
                  <a:pt x="3201100" y="441918"/>
                </a:lnTo>
                <a:lnTo>
                  <a:pt x="3206496" y="415163"/>
                </a:lnTo>
                <a:lnTo>
                  <a:pt x="3206496" y="68706"/>
                </a:lnTo>
                <a:lnTo>
                  <a:pt x="3201100" y="41951"/>
                </a:lnTo>
                <a:lnTo>
                  <a:pt x="3186382" y="20113"/>
                </a:lnTo>
                <a:lnTo>
                  <a:pt x="3164544" y="5395"/>
                </a:lnTo>
                <a:lnTo>
                  <a:pt x="31377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3463" y="5068823"/>
            <a:ext cx="3206750" cy="483870"/>
          </a:xfrm>
          <a:custGeom>
            <a:avLst/>
            <a:gdLst/>
            <a:ahLst/>
            <a:cxnLst/>
            <a:rect l="l" t="t" r="r" b="b"/>
            <a:pathLst>
              <a:path w="3206750" h="483870">
                <a:moveTo>
                  <a:pt x="0" y="68706"/>
                </a:moveTo>
                <a:lnTo>
                  <a:pt x="5399" y="41951"/>
                </a:lnTo>
                <a:lnTo>
                  <a:pt x="20123" y="20113"/>
                </a:lnTo>
                <a:lnTo>
                  <a:pt x="41962" y="5395"/>
                </a:lnTo>
                <a:lnTo>
                  <a:pt x="68707" y="0"/>
                </a:lnTo>
                <a:lnTo>
                  <a:pt x="3137789" y="0"/>
                </a:lnTo>
                <a:lnTo>
                  <a:pt x="3164544" y="5395"/>
                </a:lnTo>
                <a:lnTo>
                  <a:pt x="3186382" y="20113"/>
                </a:lnTo>
                <a:lnTo>
                  <a:pt x="3201100" y="41951"/>
                </a:lnTo>
                <a:lnTo>
                  <a:pt x="3206496" y="68706"/>
                </a:lnTo>
                <a:lnTo>
                  <a:pt x="3206496" y="415163"/>
                </a:lnTo>
                <a:lnTo>
                  <a:pt x="3201100" y="441918"/>
                </a:lnTo>
                <a:lnTo>
                  <a:pt x="3186382" y="463756"/>
                </a:lnTo>
                <a:lnTo>
                  <a:pt x="3164544" y="478474"/>
                </a:lnTo>
                <a:lnTo>
                  <a:pt x="3137789" y="483869"/>
                </a:lnTo>
                <a:lnTo>
                  <a:pt x="68707" y="483869"/>
                </a:lnTo>
                <a:lnTo>
                  <a:pt x="41962" y="478474"/>
                </a:lnTo>
                <a:lnTo>
                  <a:pt x="20123" y="463756"/>
                </a:lnTo>
                <a:lnTo>
                  <a:pt x="5399" y="441918"/>
                </a:lnTo>
                <a:lnTo>
                  <a:pt x="0" y="415163"/>
                </a:lnTo>
                <a:lnTo>
                  <a:pt x="0" y="68706"/>
                </a:lnTo>
                <a:close/>
              </a:path>
            </a:pathLst>
          </a:custGeom>
          <a:ln w="381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2017266" y="557784"/>
            <a:ext cx="857453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/>
              <a:t>學校位於市區中心位置，且</a:t>
            </a:r>
            <a:r>
              <a:rPr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交通便利</a:t>
            </a:r>
            <a:endParaRPr sz="4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962399" y="2419703"/>
            <a:ext cx="1056135" cy="609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924299" y="2801035"/>
            <a:ext cx="113233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TW" altLang="en-US" sz="1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中正紀念堂</a:t>
            </a:r>
            <a:r>
              <a:rPr sz="1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站</a:t>
            </a:r>
            <a:endParaRPr lang="en-US" sz="1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8912" y="5726176"/>
            <a:ext cx="17018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3.</a:t>
            </a:r>
            <a:r>
              <a:rPr sz="2400" spc="-85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2400" spc="-5" dirty="0" err="1" smtClean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鄰近</a:t>
            </a:r>
            <a:r>
              <a:rPr lang="zh-TW" altLang="en-US" sz="2400" spc="-5" dirty="0" smtClean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地標</a:t>
            </a:r>
            <a:endParaRPr sz="2400" dirty="0">
              <a:latin typeface="Noto Sans Mono CJK JP Regular"/>
              <a:cs typeface="Noto Sans Mono CJK JP Regular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52627" y="4541265"/>
            <a:ext cx="2633345" cy="93980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469265" algn="l"/>
              </a:tabLst>
            </a:pPr>
            <a:r>
              <a:rPr sz="24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2.	面積</a:t>
            </a:r>
            <a:endParaRPr sz="2400" dirty="0">
              <a:latin typeface="Noto Sans Mono CJK JP Regular"/>
              <a:cs typeface="Noto Sans Mono CJK JP Regular"/>
            </a:endParaRPr>
          </a:p>
          <a:p>
            <a:pPr marL="486409">
              <a:lnSpc>
                <a:spcPct val="100000"/>
              </a:lnSpc>
              <a:spcBef>
                <a:spcPts val="720"/>
              </a:spcBef>
            </a:pP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15968</a:t>
            </a:r>
            <a:r>
              <a:rPr sz="2400" dirty="0" smtClean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平方公尺</a:t>
            </a:r>
            <a:endParaRPr sz="2400" dirty="0"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83463" y="1771650"/>
            <a:ext cx="3206750" cy="2569845"/>
          </a:xfrm>
          <a:custGeom>
            <a:avLst/>
            <a:gdLst/>
            <a:ahLst/>
            <a:cxnLst/>
            <a:rect l="l" t="t" r="r" b="b"/>
            <a:pathLst>
              <a:path w="3206750" h="2569845">
                <a:moveTo>
                  <a:pt x="2841625" y="0"/>
                </a:moveTo>
                <a:lnTo>
                  <a:pt x="364870" y="0"/>
                </a:lnTo>
                <a:lnTo>
                  <a:pt x="315360" y="3330"/>
                </a:lnTo>
                <a:lnTo>
                  <a:pt x="267874" y="13031"/>
                </a:lnTo>
                <a:lnTo>
                  <a:pt x="222847" y="28668"/>
                </a:lnTo>
                <a:lnTo>
                  <a:pt x="180714" y="49807"/>
                </a:lnTo>
                <a:lnTo>
                  <a:pt x="141909" y="76014"/>
                </a:lnTo>
                <a:lnTo>
                  <a:pt x="106868" y="106854"/>
                </a:lnTo>
                <a:lnTo>
                  <a:pt x="76025" y="141893"/>
                </a:lnTo>
                <a:lnTo>
                  <a:pt x="49815" y="180697"/>
                </a:lnTo>
                <a:lnTo>
                  <a:pt x="28673" y="222831"/>
                </a:lnTo>
                <a:lnTo>
                  <a:pt x="13033" y="267861"/>
                </a:lnTo>
                <a:lnTo>
                  <a:pt x="3330" y="315352"/>
                </a:lnTo>
                <a:lnTo>
                  <a:pt x="0" y="364871"/>
                </a:lnTo>
                <a:lnTo>
                  <a:pt x="0" y="2204593"/>
                </a:lnTo>
                <a:lnTo>
                  <a:pt x="3330" y="2254111"/>
                </a:lnTo>
                <a:lnTo>
                  <a:pt x="13033" y="2301602"/>
                </a:lnTo>
                <a:lnTo>
                  <a:pt x="28673" y="2346632"/>
                </a:lnTo>
                <a:lnTo>
                  <a:pt x="49815" y="2388766"/>
                </a:lnTo>
                <a:lnTo>
                  <a:pt x="76025" y="2427570"/>
                </a:lnTo>
                <a:lnTo>
                  <a:pt x="106868" y="2462609"/>
                </a:lnTo>
                <a:lnTo>
                  <a:pt x="141909" y="2493449"/>
                </a:lnTo>
                <a:lnTo>
                  <a:pt x="180714" y="2519656"/>
                </a:lnTo>
                <a:lnTo>
                  <a:pt x="222847" y="2540795"/>
                </a:lnTo>
                <a:lnTo>
                  <a:pt x="267874" y="2556432"/>
                </a:lnTo>
                <a:lnTo>
                  <a:pt x="315360" y="2566133"/>
                </a:lnTo>
                <a:lnTo>
                  <a:pt x="364870" y="2569464"/>
                </a:lnTo>
                <a:lnTo>
                  <a:pt x="2841625" y="2569464"/>
                </a:lnTo>
                <a:lnTo>
                  <a:pt x="2891143" y="2566133"/>
                </a:lnTo>
                <a:lnTo>
                  <a:pt x="2938634" y="2556432"/>
                </a:lnTo>
                <a:lnTo>
                  <a:pt x="2983664" y="2540795"/>
                </a:lnTo>
                <a:lnTo>
                  <a:pt x="3025798" y="2519656"/>
                </a:lnTo>
                <a:lnTo>
                  <a:pt x="3064602" y="2493449"/>
                </a:lnTo>
                <a:lnTo>
                  <a:pt x="3099641" y="2462609"/>
                </a:lnTo>
                <a:lnTo>
                  <a:pt x="3130481" y="2427570"/>
                </a:lnTo>
                <a:lnTo>
                  <a:pt x="3156688" y="2388766"/>
                </a:lnTo>
                <a:lnTo>
                  <a:pt x="3177827" y="2346632"/>
                </a:lnTo>
                <a:lnTo>
                  <a:pt x="3193464" y="2301602"/>
                </a:lnTo>
                <a:lnTo>
                  <a:pt x="3203165" y="2254111"/>
                </a:lnTo>
                <a:lnTo>
                  <a:pt x="3206496" y="2204593"/>
                </a:lnTo>
                <a:lnTo>
                  <a:pt x="3206496" y="364871"/>
                </a:lnTo>
                <a:lnTo>
                  <a:pt x="3203165" y="315352"/>
                </a:lnTo>
                <a:lnTo>
                  <a:pt x="3193464" y="267861"/>
                </a:lnTo>
                <a:lnTo>
                  <a:pt x="3177827" y="222831"/>
                </a:lnTo>
                <a:lnTo>
                  <a:pt x="3156688" y="180697"/>
                </a:lnTo>
                <a:lnTo>
                  <a:pt x="3130481" y="141893"/>
                </a:lnTo>
                <a:lnTo>
                  <a:pt x="3099641" y="106854"/>
                </a:lnTo>
                <a:lnTo>
                  <a:pt x="3064602" y="76014"/>
                </a:lnTo>
                <a:lnTo>
                  <a:pt x="3025798" y="49807"/>
                </a:lnTo>
                <a:lnTo>
                  <a:pt x="2983664" y="28668"/>
                </a:lnTo>
                <a:lnTo>
                  <a:pt x="2938634" y="13031"/>
                </a:lnTo>
                <a:lnTo>
                  <a:pt x="2891143" y="3330"/>
                </a:lnTo>
                <a:lnTo>
                  <a:pt x="28416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83463" y="1771650"/>
            <a:ext cx="3206750" cy="2569845"/>
          </a:xfrm>
          <a:custGeom>
            <a:avLst/>
            <a:gdLst/>
            <a:ahLst/>
            <a:cxnLst/>
            <a:rect l="l" t="t" r="r" b="b"/>
            <a:pathLst>
              <a:path w="3206750" h="2569845">
                <a:moveTo>
                  <a:pt x="0" y="364871"/>
                </a:moveTo>
                <a:lnTo>
                  <a:pt x="3330" y="315352"/>
                </a:lnTo>
                <a:lnTo>
                  <a:pt x="13033" y="267861"/>
                </a:lnTo>
                <a:lnTo>
                  <a:pt x="28673" y="222831"/>
                </a:lnTo>
                <a:lnTo>
                  <a:pt x="49815" y="180697"/>
                </a:lnTo>
                <a:lnTo>
                  <a:pt x="76025" y="141893"/>
                </a:lnTo>
                <a:lnTo>
                  <a:pt x="106868" y="106854"/>
                </a:lnTo>
                <a:lnTo>
                  <a:pt x="141909" y="76014"/>
                </a:lnTo>
                <a:lnTo>
                  <a:pt x="180714" y="49807"/>
                </a:lnTo>
                <a:lnTo>
                  <a:pt x="222847" y="28668"/>
                </a:lnTo>
                <a:lnTo>
                  <a:pt x="267874" y="13031"/>
                </a:lnTo>
                <a:lnTo>
                  <a:pt x="315360" y="3330"/>
                </a:lnTo>
                <a:lnTo>
                  <a:pt x="364870" y="0"/>
                </a:lnTo>
                <a:lnTo>
                  <a:pt x="2841625" y="0"/>
                </a:lnTo>
                <a:lnTo>
                  <a:pt x="2891143" y="3330"/>
                </a:lnTo>
                <a:lnTo>
                  <a:pt x="2938634" y="13031"/>
                </a:lnTo>
                <a:lnTo>
                  <a:pt x="2983664" y="28668"/>
                </a:lnTo>
                <a:lnTo>
                  <a:pt x="3025798" y="49807"/>
                </a:lnTo>
                <a:lnTo>
                  <a:pt x="3064602" y="76014"/>
                </a:lnTo>
                <a:lnTo>
                  <a:pt x="3099641" y="106854"/>
                </a:lnTo>
                <a:lnTo>
                  <a:pt x="3130481" y="141893"/>
                </a:lnTo>
                <a:lnTo>
                  <a:pt x="3156688" y="180697"/>
                </a:lnTo>
                <a:lnTo>
                  <a:pt x="3177827" y="222831"/>
                </a:lnTo>
                <a:lnTo>
                  <a:pt x="3193464" y="267861"/>
                </a:lnTo>
                <a:lnTo>
                  <a:pt x="3203165" y="315352"/>
                </a:lnTo>
                <a:lnTo>
                  <a:pt x="3206496" y="364871"/>
                </a:lnTo>
                <a:lnTo>
                  <a:pt x="3206496" y="2204593"/>
                </a:lnTo>
                <a:lnTo>
                  <a:pt x="3203165" y="2254111"/>
                </a:lnTo>
                <a:lnTo>
                  <a:pt x="3193464" y="2301602"/>
                </a:lnTo>
                <a:lnTo>
                  <a:pt x="3177827" y="2346632"/>
                </a:lnTo>
                <a:lnTo>
                  <a:pt x="3156688" y="2388766"/>
                </a:lnTo>
                <a:lnTo>
                  <a:pt x="3130481" y="2427570"/>
                </a:lnTo>
                <a:lnTo>
                  <a:pt x="3099641" y="2462609"/>
                </a:lnTo>
                <a:lnTo>
                  <a:pt x="3064602" y="2493449"/>
                </a:lnTo>
                <a:lnTo>
                  <a:pt x="3025798" y="2519656"/>
                </a:lnTo>
                <a:lnTo>
                  <a:pt x="2983664" y="2540795"/>
                </a:lnTo>
                <a:lnTo>
                  <a:pt x="2938634" y="2556432"/>
                </a:lnTo>
                <a:lnTo>
                  <a:pt x="2891143" y="2566133"/>
                </a:lnTo>
                <a:lnTo>
                  <a:pt x="2841625" y="2569464"/>
                </a:lnTo>
                <a:lnTo>
                  <a:pt x="364870" y="2569464"/>
                </a:lnTo>
                <a:lnTo>
                  <a:pt x="315360" y="2566133"/>
                </a:lnTo>
                <a:lnTo>
                  <a:pt x="267874" y="2556432"/>
                </a:lnTo>
                <a:lnTo>
                  <a:pt x="222847" y="2540795"/>
                </a:lnTo>
                <a:lnTo>
                  <a:pt x="180714" y="2519656"/>
                </a:lnTo>
                <a:lnTo>
                  <a:pt x="141909" y="2493449"/>
                </a:lnTo>
                <a:lnTo>
                  <a:pt x="106868" y="2462609"/>
                </a:lnTo>
                <a:lnTo>
                  <a:pt x="76025" y="2427570"/>
                </a:lnTo>
                <a:lnTo>
                  <a:pt x="49815" y="2388766"/>
                </a:lnTo>
                <a:lnTo>
                  <a:pt x="28673" y="2346632"/>
                </a:lnTo>
                <a:lnTo>
                  <a:pt x="13033" y="2301602"/>
                </a:lnTo>
                <a:lnTo>
                  <a:pt x="3330" y="2254111"/>
                </a:lnTo>
                <a:lnTo>
                  <a:pt x="0" y="2204593"/>
                </a:lnTo>
                <a:lnTo>
                  <a:pt x="0" y="364871"/>
                </a:lnTo>
                <a:close/>
              </a:path>
            </a:pathLst>
          </a:custGeom>
          <a:ln w="381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83108" y="1305305"/>
            <a:ext cx="1176020" cy="452120"/>
          </a:xfrm>
          <a:custGeom>
            <a:avLst/>
            <a:gdLst/>
            <a:ahLst/>
            <a:cxnLst/>
            <a:rect l="l" t="t" r="r" b="b"/>
            <a:pathLst>
              <a:path w="1176020" h="452119">
                <a:moveTo>
                  <a:pt x="1111631" y="0"/>
                </a:moveTo>
                <a:lnTo>
                  <a:pt x="64160" y="0"/>
                </a:lnTo>
                <a:lnTo>
                  <a:pt x="39187" y="5038"/>
                </a:lnTo>
                <a:lnTo>
                  <a:pt x="18792" y="18780"/>
                </a:lnTo>
                <a:lnTo>
                  <a:pt x="5042" y="39165"/>
                </a:lnTo>
                <a:lnTo>
                  <a:pt x="0" y="64135"/>
                </a:lnTo>
                <a:lnTo>
                  <a:pt x="0" y="387731"/>
                </a:lnTo>
                <a:lnTo>
                  <a:pt x="5042" y="412700"/>
                </a:lnTo>
                <a:lnTo>
                  <a:pt x="18792" y="433085"/>
                </a:lnTo>
                <a:lnTo>
                  <a:pt x="39187" y="446827"/>
                </a:lnTo>
                <a:lnTo>
                  <a:pt x="64160" y="451866"/>
                </a:lnTo>
                <a:lnTo>
                  <a:pt x="1111631" y="451866"/>
                </a:lnTo>
                <a:lnTo>
                  <a:pt x="1136600" y="446827"/>
                </a:lnTo>
                <a:lnTo>
                  <a:pt x="1156985" y="433085"/>
                </a:lnTo>
                <a:lnTo>
                  <a:pt x="1170727" y="412700"/>
                </a:lnTo>
                <a:lnTo>
                  <a:pt x="1175766" y="387731"/>
                </a:lnTo>
                <a:lnTo>
                  <a:pt x="1175766" y="64135"/>
                </a:lnTo>
                <a:lnTo>
                  <a:pt x="1170727" y="39165"/>
                </a:lnTo>
                <a:lnTo>
                  <a:pt x="1156985" y="18780"/>
                </a:lnTo>
                <a:lnTo>
                  <a:pt x="1136600" y="5038"/>
                </a:lnTo>
                <a:lnTo>
                  <a:pt x="1111631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83108" y="1305305"/>
            <a:ext cx="1176020" cy="452120"/>
          </a:xfrm>
          <a:custGeom>
            <a:avLst/>
            <a:gdLst/>
            <a:ahLst/>
            <a:cxnLst/>
            <a:rect l="l" t="t" r="r" b="b"/>
            <a:pathLst>
              <a:path w="1176020" h="452119">
                <a:moveTo>
                  <a:pt x="0" y="64135"/>
                </a:moveTo>
                <a:lnTo>
                  <a:pt x="5042" y="39165"/>
                </a:lnTo>
                <a:lnTo>
                  <a:pt x="18792" y="18780"/>
                </a:lnTo>
                <a:lnTo>
                  <a:pt x="39187" y="5038"/>
                </a:lnTo>
                <a:lnTo>
                  <a:pt x="64160" y="0"/>
                </a:lnTo>
                <a:lnTo>
                  <a:pt x="1111631" y="0"/>
                </a:lnTo>
                <a:lnTo>
                  <a:pt x="1136600" y="5038"/>
                </a:lnTo>
                <a:lnTo>
                  <a:pt x="1156985" y="18780"/>
                </a:lnTo>
                <a:lnTo>
                  <a:pt x="1170727" y="39165"/>
                </a:lnTo>
                <a:lnTo>
                  <a:pt x="1175766" y="64135"/>
                </a:lnTo>
                <a:lnTo>
                  <a:pt x="1175766" y="387731"/>
                </a:lnTo>
                <a:lnTo>
                  <a:pt x="1170727" y="412700"/>
                </a:lnTo>
                <a:lnTo>
                  <a:pt x="1156985" y="433085"/>
                </a:lnTo>
                <a:lnTo>
                  <a:pt x="1136600" y="446827"/>
                </a:lnTo>
                <a:lnTo>
                  <a:pt x="1111631" y="451866"/>
                </a:lnTo>
                <a:lnTo>
                  <a:pt x="64160" y="451866"/>
                </a:lnTo>
                <a:lnTo>
                  <a:pt x="39187" y="446827"/>
                </a:lnTo>
                <a:lnTo>
                  <a:pt x="18792" y="433085"/>
                </a:lnTo>
                <a:lnTo>
                  <a:pt x="5042" y="412700"/>
                </a:lnTo>
                <a:lnTo>
                  <a:pt x="0" y="387731"/>
                </a:lnTo>
                <a:lnTo>
                  <a:pt x="0" y="64135"/>
                </a:lnTo>
                <a:close/>
              </a:path>
            </a:pathLst>
          </a:custGeom>
          <a:ln w="3810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97562" y="6274025"/>
            <a:ext cx="320293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中正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紀念堂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(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大孝門斜對面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)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</p:txBody>
      </p:sp>
      <p:sp>
        <p:nvSpPr>
          <p:cNvPr id="32" name="object 32"/>
          <p:cNvSpPr/>
          <p:nvPr/>
        </p:nvSpPr>
        <p:spPr>
          <a:xfrm rot="1609348">
            <a:off x="6380217" y="3224102"/>
            <a:ext cx="985639" cy="1157032"/>
          </a:xfrm>
          <a:custGeom>
            <a:avLst/>
            <a:gdLst/>
            <a:ahLst/>
            <a:cxnLst/>
            <a:rect l="l" t="t" r="r" b="b"/>
            <a:pathLst>
              <a:path w="2866390" h="1697354">
                <a:moveTo>
                  <a:pt x="0" y="1696974"/>
                </a:moveTo>
                <a:lnTo>
                  <a:pt x="2865881" y="1696974"/>
                </a:lnTo>
                <a:lnTo>
                  <a:pt x="2865881" y="0"/>
                </a:lnTo>
                <a:lnTo>
                  <a:pt x="0" y="0"/>
                </a:lnTo>
                <a:lnTo>
                  <a:pt x="0" y="1696974"/>
                </a:lnTo>
                <a:close/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39927" y="1195679"/>
            <a:ext cx="3053462" cy="2698175"/>
          </a:xfrm>
          <a:prstGeom prst="rect">
            <a:avLst/>
          </a:prstGeom>
        </p:spPr>
        <p:txBody>
          <a:bodyPr vert="horz" wrap="square" lIns="0" tIns="147320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1160"/>
              </a:spcBef>
              <a:tabLst>
                <a:tab pos="506730" algn="l"/>
              </a:tabLst>
            </a:pPr>
            <a:r>
              <a:rPr sz="24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1.	</a:t>
            </a:r>
            <a:r>
              <a:rPr sz="2400" dirty="0" err="1" smtClean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位置</a:t>
            </a:r>
            <a:endParaRPr lang="en-US" altLang="zh-TW" sz="2000" spc="-1995" dirty="0" smtClean="0">
              <a:solidFill>
                <a:srgbClr val="6F2F9F"/>
              </a:solidFill>
              <a:latin typeface="Noto Sans Mono CJK JP Regular"/>
              <a:cs typeface="Noto Sans Mono CJK JP Regular"/>
            </a:endParaRPr>
          </a:p>
          <a:p>
            <a:pPr marL="21590">
              <a:lnSpc>
                <a:spcPct val="100000"/>
              </a:lnSpc>
              <a:spcBef>
                <a:spcPts val="890"/>
              </a:spcBef>
            </a:pP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主要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道路</a:t>
            </a:r>
            <a:r>
              <a:rPr lang="en-US" altLang="zh-TW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:</a:t>
            </a:r>
            <a:r>
              <a:rPr lang="zh-TW" altLang="en-US" sz="2000" dirty="0" smtClean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愛國東路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  <a:p>
            <a:pPr marL="50800">
              <a:lnSpc>
                <a:spcPts val="2395"/>
              </a:lnSpc>
              <a:spcBef>
                <a:spcPts val="830"/>
              </a:spcBef>
            </a:pPr>
            <a:r>
              <a:rPr sz="2000" spc="-5" dirty="0" err="1" smtClean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捷運</a:t>
            </a:r>
            <a:r>
              <a:rPr sz="2000" dirty="0" err="1" smtClean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站</a:t>
            </a:r>
            <a:r>
              <a:rPr sz="2000" spc="-15" dirty="0" smtClean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：</a:t>
            </a:r>
            <a:r>
              <a:rPr lang="zh-TW" altLang="en-US" sz="2000" spc="-5" dirty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中正紀念堂</a:t>
            </a:r>
            <a:r>
              <a:rPr lang="zh-TW" altLang="en-US" sz="2000" spc="-5" dirty="0" smtClean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站</a:t>
            </a:r>
            <a:endParaRPr lang="en-US" altLang="zh-TW" sz="2000" spc="-5" dirty="0" smtClean="0"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  <a:p>
            <a:pPr marL="50800">
              <a:lnSpc>
                <a:spcPts val="2395"/>
              </a:lnSpc>
              <a:spcBef>
                <a:spcPts val="830"/>
              </a:spcBef>
            </a:pPr>
            <a:r>
              <a:rPr lang="en-US" altLang="zh-TW" sz="2000" spc="-5" dirty="0" smtClean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(3</a:t>
            </a:r>
            <a:r>
              <a:rPr lang="zh-TW" altLang="en-US" sz="2000" spc="-5" dirty="0" smtClean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號出口</a:t>
            </a:r>
            <a:r>
              <a:rPr lang="en-US" altLang="zh-TW" sz="2000" spc="-5" dirty="0" smtClean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)</a:t>
            </a:r>
            <a:endParaRPr sz="2000" dirty="0"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  <a:p>
            <a:pPr marL="66040">
              <a:lnSpc>
                <a:spcPct val="100000"/>
              </a:lnSpc>
              <a:spcBef>
                <a:spcPts val="110"/>
              </a:spcBef>
            </a:pPr>
            <a:r>
              <a:rPr sz="2000" spc="-5" dirty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公</a:t>
            </a:r>
            <a:r>
              <a:rPr sz="2000" spc="-35" dirty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 </a:t>
            </a:r>
            <a:r>
              <a:rPr sz="2000" spc="-5" dirty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車</a:t>
            </a:r>
            <a:r>
              <a:rPr sz="2000" spc="-35" dirty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 </a:t>
            </a:r>
            <a:r>
              <a:rPr sz="2000" dirty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站</a:t>
            </a:r>
            <a:r>
              <a:rPr sz="2000" spc="-5" dirty="0" smtClean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：</a:t>
            </a:r>
            <a:r>
              <a:rPr lang="zh-TW" altLang="en-US" sz="2000" spc="-5" dirty="0" smtClean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中正紀念堂 </a:t>
            </a:r>
            <a:r>
              <a:rPr lang="en-US" altLang="zh-TW" sz="2000" spc="-5" dirty="0" smtClean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18,251,252,236,248,644,648,660</a:t>
            </a:r>
            <a:r>
              <a:rPr lang="en-US" altLang="zh-TW" sz="2000" spc="-5" dirty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,</a:t>
            </a:r>
            <a:r>
              <a:rPr lang="zh-TW" altLang="en-US" sz="2000" spc="-5" dirty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信義幹線</a:t>
            </a:r>
            <a:endParaRPr sz="2000" dirty="0"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877137" y="3882771"/>
            <a:ext cx="1295400" cy="8201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4013796" y="4479098"/>
            <a:ext cx="970871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zh-TW" altLang="en-US" sz="1400" spc="-5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羅斯福路</a:t>
            </a:r>
            <a:endParaRPr sz="1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501467" y="3189730"/>
            <a:ext cx="1295400" cy="228600"/>
          </a:xfrm>
          <a:custGeom>
            <a:avLst/>
            <a:gdLst/>
            <a:ahLst/>
            <a:cxnLst/>
            <a:rect l="l" t="t" r="r" b="b"/>
            <a:pathLst>
              <a:path w="863600" h="228600">
                <a:moveTo>
                  <a:pt x="0" y="228599"/>
                </a:moveTo>
                <a:lnTo>
                  <a:pt x="863346" y="228599"/>
                </a:lnTo>
                <a:lnTo>
                  <a:pt x="863346" y="0"/>
                </a:lnTo>
                <a:lnTo>
                  <a:pt x="0" y="0"/>
                </a:lnTo>
                <a:lnTo>
                  <a:pt x="0" y="228599"/>
                </a:lnTo>
                <a:close/>
              </a:path>
            </a:pathLst>
          </a:custGeom>
          <a:solidFill>
            <a:schemeClr val="bg1"/>
          </a:solidFill>
          <a:ln w="1295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501467" y="3210870"/>
            <a:ext cx="1278468" cy="1968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TW" altLang="en-US" sz="1200" spc="-5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愛國</a:t>
            </a:r>
            <a:r>
              <a:rPr lang="zh-TW" altLang="en-US" sz="1200" spc="-5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杭州</a:t>
            </a:r>
            <a:r>
              <a:rPr lang="zh-TW" altLang="en-US" sz="1200" spc="-5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十字路口</a:t>
            </a:r>
            <a:endParaRPr sz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9366122" y="3882771"/>
            <a:ext cx="90170" cy="133350"/>
          </a:xfrm>
          <a:custGeom>
            <a:avLst/>
            <a:gdLst/>
            <a:ahLst/>
            <a:cxnLst/>
            <a:rect l="l" t="t" r="r" b="b"/>
            <a:pathLst>
              <a:path w="90170" h="133350">
                <a:moveTo>
                  <a:pt x="0" y="66674"/>
                </a:moveTo>
                <a:lnTo>
                  <a:pt x="44957" y="0"/>
                </a:lnTo>
                <a:lnTo>
                  <a:pt x="89916" y="66674"/>
                </a:lnTo>
                <a:lnTo>
                  <a:pt x="44957" y="133349"/>
                </a:lnTo>
                <a:lnTo>
                  <a:pt x="0" y="66674"/>
                </a:lnTo>
                <a:close/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矩形 49"/>
          <p:cNvSpPr/>
          <p:nvPr/>
        </p:nvSpPr>
        <p:spPr>
          <a:xfrm>
            <a:off x="6261540" y="3383091"/>
            <a:ext cx="129540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校地</a:t>
            </a:r>
            <a:r>
              <a:rPr lang="en-US" altLang="zh-TW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1.59</a:t>
            </a:r>
            <a:r>
              <a:rPr lang="zh-TW" altLang="en-US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公頃</a:t>
            </a:r>
            <a:endParaRPr lang="zh-TW" altLang="en-US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84635" y="6476238"/>
            <a:ext cx="7747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40"/>
              </a:lnSpc>
            </a:pPr>
            <a:r>
              <a:rPr sz="1200" spc="-25" dirty="0">
                <a:solidFill>
                  <a:srgbClr val="888888"/>
                </a:solidFill>
                <a:latin typeface="Trebuchet MS"/>
                <a:cs typeface="Trebuchet MS"/>
              </a:rPr>
              <a:t>8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7744" y="295107"/>
            <a:ext cx="8324850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學校週邊上學時段</a:t>
            </a:r>
            <a:r>
              <a:rPr lang="zh-TW" altLang="en-US" sz="40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西→東</a:t>
            </a:r>
            <a:r>
              <a:rPr sz="4000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車流</a:t>
            </a:r>
            <a:r>
              <a:rPr sz="4000" spc="35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量</a:t>
            </a:r>
            <a:r>
              <a:rPr sz="9900" baseline="-3787" dirty="0" err="1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</a:t>
            </a:r>
            <a:endParaRPr sz="9900" baseline="-3787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73623" y="1376173"/>
            <a:ext cx="10991850" cy="5491198"/>
          </a:xfrm>
          <a:custGeom>
            <a:avLst/>
            <a:gdLst/>
            <a:ahLst/>
            <a:cxnLst/>
            <a:rect l="l" t="t" r="r" b="b"/>
            <a:pathLst>
              <a:path w="10991850" h="5393690">
                <a:moveTo>
                  <a:pt x="0" y="5393436"/>
                </a:moveTo>
                <a:lnTo>
                  <a:pt x="10991850" y="5393436"/>
                </a:lnTo>
                <a:lnTo>
                  <a:pt x="10991850" y="0"/>
                </a:lnTo>
                <a:lnTo>
                  <a:pt x="0" y="0"/>
                </a:lnTo>
                <a:lnTo>
                  <a:pt x="0" y="53934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9150" y="1323594"/>
            <a:ext cx="10991850" cy="5393690"/>
          </a:xfrm>
          <a:custGeom>
            <a:avLst/>
            <a:gdLst/>
            <a:ahLst/>
            <a:cxnLst/>
            <a:rect l="l" t="t" r="r" b="b"/>
            <a:pathLst>
              <a:path w="10991850" h="5393690">
                <a:moveTo>
                  <a:pt x="0" y="5393436"/>
                </a:moveTo>
                <a:lnTo>
                  <a:pt x="10991850" y="5393436"/>
                </a:lnTo>
                <a:lnTo>
                  <a:pt x="10991850" y="0"/>
                </a:lnTo>
                <a:lnTo>
                  <a:pt x="0" y="0"/>
                </a:lnTo>
                <a:lnTo>
                  <a:pt x="0" y="5393436"/>
                </a:lnTo>
                <a:close/>
              </a:path>
            </a:pathLst>
          </a:custGeom>
          <a:ln w="2895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52481" y="5979414"/>
            <a:ext cx="0" cy="579755"/>
          </a:xfrm>
          <a:custGeom>
            <a:avLst/>
            <a:gdLst/>
            <a:ahLst/>
            <a:cxnLst/>
            <a:rect l="l" t="t" r="r" b="b"/>
            <a:pathLst>
              <a:path h="579754">
                <a:moveTo>
                  <a:pt x="0" y="579539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52481" y="5999226"/>
            <a:ext cx="1335405" cy="0"/>
          </a:xfrm>
          <a:custGeom>
            <a:avLst/>
            <a:gdLst/>
            <a:ahLst/>
            <a:cxnLst/>
            <a:rect l="l" t="t" r="r" b="b"/>
            <a:pathLst>
              <a:path w="1335404">
                <a:moveTo>
                  <a:pt x="0" y="0"/>
                </a:moveTo>
                <a:lnTo>
                  <a:pt x="1335404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59338" y="3665982"/>
            <a:ext cx="49531" cy="354457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468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13619" y="3665982"/>
            <a:ext cx="1437005" cy="0"/>
          </a:xfrm>
          <a:custGeom>
            <a:avLst/>
            <a:gdLst/>
            <a:ahLst/>
            <a:cxnLst/>
            <a:rect l="l" t="t" r="r" b="b"/>
            <a:pathLst>
              <a:path w="1437004">
                <a:moveTo>
                  <a:pt x="1436751" y="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51719" y="1586483"/>
            <a:ext cx="0" cy="790575"/>
          </a:xfrm>
          <a:custGeom>
            <a:avLst/>
            <a:gdLst/>
            <a:ahLst/>
            <a:cxnLst/>
            <a:rect l="l" t="t" r="r" b="b"/>
            <a:pathLst>
              <a:path h="790575">
                <a:moveTo>
                  <a:pt x="0" y="790448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951719" y="2342388"/>
            <a:ext cx="1398905" cy="0"/>
          </a:xfrm>
          <a:custGeom>
            <a:avLst/>
            <a:gdLst/>
            <a:ahLst/>
            <a:cxnLst/>
            <a:rect l="l" t="t" r="r" b="b"/>
            <a:pathLst>
              <a:path w="1398904">
                <a:moveTo>
                  <a:pt x="1398904" y="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32888" y="5921895"/>
            <a:ext cx="0" cy="505459"/>
          </a:xfrm>
          <a:custGeom>
            <a:avLst/>
            <a:gdLst/>
            <a:ahLst/>
            <a:cxnLst/>
            <a:rect l="l" t="t" r="r" b="b"/>
            <a:pathLst>
              <a:path h="505460">
                <a:moveTo>
                  <a:pt x="0" y="0"/>
                </a:moveTo>
                <a:lnTo>
                  <a:pt x="0" y="505396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98041" y="5881115"/>
            <a:ext cx="1473200" cy="3175"/>
          </a:xfrm>
          <a:custGeom>
            <a:avLst/>
            <a:gdLst/>
            <a:ahLst/>
            <a:cxnLst/>
            <a:rect l="l" t="t" r="r" b="b"/>
            <a:pathLst>
              <a:path w="1473200" h="3175">
                <a:moveTo>
                  <a:pt x="1473073" y="0"/>
                </a:moveTo>
                <a:lnTo>
                  <a:pt x="0" y="2679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36520" y="3919854"/>
            <a:ext cx="1437005" cy="45719"/>
          </a:xfrm>
          <a:custGeom>
            <a:avLst/>
            <a:gdLst/>
            <a:ahLst/>
            <a:cxnLst/>
            <a:rect l="l" t="t" r="r" b="b"/>
            <a:pathLst>
              <a:path w="1437005">
                <a:moveTo>
                  <a:pt x="1436751" y="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34617" y="3581400"/>
            <a:ext cx="1437005" cy="76200"/>
          </a:xfrm>
          <a:custGeom>
            <a:avLst/>
            <a:gdLst/>
            <a:ahLst/>
            <a:cxnLst/>
            <a:rect l="l" t="t" r="r" b="b"/>
            <a:pathLst>
              <a:path w="1437005">
                <a:moveTo>
                  <a:pt x="1436751" y="0"/>
                </a:moveTo>
                <a:lnTo>
                  <a:pt x="0" y="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532888" y="1576577"/>
            <a:ext cx="0" cy="629920"/>
          </a:xfrm>
          <a:custGeom>
            <a:avLst/>
            <a:gdLst/>
            <a:ahLst/>
            <a:cxnLst/>
            <a:rect l="l" t="t" r="r" b="b"/>
            <a:pathLst>
              <a:path h="629919">
                <a:moveTo>
                  <a:pt x="0" y="0"/>
                </a:moveTo>
                <a:lnTo>
                  <a:pt x="0" y="629412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34617" y="2244089"/>
            <a:ext cx="1437005" cy="6350"/>
          </a:xfrm>
          <a:custGeom>
            <a:avLst/>
            <a:gdLst/>
            <a:ahLst/>
            <a:cxnLst/>
            <a:rect l="l" t="t" r="r" b="b"/>
            <a:pathLst>
              <a:path w="1437005" h="6350">
                <a:moveTo>
                  <a:pt x="1436751" y="0"/>
                </a:moveTo>
                <a:lnTo>
                  <a:pt x="0" y="6350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46810" y="5148834"/>
            <a:ext cx="1374140" cy="0"/>
          </a:xfrm>
          <a:custGeom>
            <a:avLst/>
            <a:gdLst/>
            <a:ahLst/>
            <a:cxnLst/>
            <a:rect l="l" t="t" r="r" b="b"/>
            <a:pathLst>
              <a:path w="1374139">
                <a:moveTo>
                  <a:pt x="0" y="0"/>
                </a:moveTo>
                <a:lnTo>
                  <a:pt x="1373886" y="0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46810" y="5212841"/>
            <a:ext cx="1374140" cy="0"/>
          </a:xfrm>
          <a:custGeom>
            <a:avLst/>
            <a:gdLst/>
            <a:ahLst/>
            <a:cxnLst/>
            <a:rect l="l" t="t" r="r" b="b"/>
            <a:pathLst>
              <a:path w="1374139">
                <a:moveTo>
                  <a:pt x="0" y="0"/>
                </a:moveTo>
                <a:lnTo>
                  <a:pt x="1373886" y="0"/>
                </a:lnTo>
              </a:path>
            </a:pathLst>
          </a:custGeom>
          <a:ln w="28956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32535" y="5944152"/>
            <a:ext cx="266065" cy="337185"/>
          </a:xfrm>
          <a:custGeom>
            <a:avLst/>
            <a:gdLst/>
            <a:ahLst/>
            <a:cxnLst/>
            <a:rect l="l" t="t" r="r" b="b"/>
            <a:pathLst>
              <a:path w="266064" h="337185">
                <a:moveTo>
                  <a:pt x="0" y="336804"/>
                </a:moveTo>
                <a:lnTo>
                  <a:pt x="265938" y="336804"/>
                </a:lnTo>
                <a:lnTo>
                  <a:pt x="265938" y="0"/>
                </a:lnTo>
                <a:lnTo>
                  <a:pt x="0" y="0"/>
                </a:lnTo>
                <a:lnTo>
                  <a:pt x="0" y="336804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600201" y="5999226"/>
            <a:ext cx="92075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TW" altLang="en-US" sz="16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中正</a:t>
            </a:r>
            <a:r>
              <a:rPr sz="1600" b="1" dirty="0" err="1" smtClean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國</a:t>
            </a:r>
            <a:r>
              <a:rPr sz="1600" b="1" spc="-5" dirty="0" err="1" smtClean="0"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中</a:t>
            </a:r>
            <a:endParaRPr sz="1600" b="1" dirty="0"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</p:txBody>
      </p:sp>
      <p:graphicFrame>
        <p:nvGraphicFramePr>
          <p:cNvPr id="36" name="object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49607"/>
              </p:ext>
            </p:extLst>
          </p:nvPr>
        </p:nvGraphicFramePr>
        <p:xfrm>
          <a:off x="6531058" y="4047151"/>
          <a:ext cx="3223256" cy="183769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7880"/>
                <a:gridCol w="601344"/>
                <a:gridCol w="601344"/>
                <a:gridCol w="601344"/>
                <a:gridCol w="601344"/>
              </a:tblGrid>
              <a:tr h="335280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往北向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左轉</a:t>
                      </a:r>
                      <a:endParaRPr sz="1600" b="1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直行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右轉</a:t>
                      </a:r>
                      <a:endParaRPr sz="1600" b="1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合計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6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大型車</a:t>
                      </a: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0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2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6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8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6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小型車</a:t>
                      </a: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0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200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90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290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BE8"/>
                    </a:solidFill>
                  </a:tcPr>
                </a:tc>
              </a:tr>
              <a:tr h="391796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zh-TW" altLang="en-US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機</a:t>
                      </a:r>
                      <a:r>
                        <a:rPr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車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0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125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19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144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6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合計</a:t>
                      </a: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0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327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115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442</a:t>
                      </a:r>
                      <a:endParaRPr sz="1600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object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3764006"/>
              </p:ext>
            </p:extLst>
          </p:nvPr>
        </p:nvGraphicFramePr>
        <p:xfrm>
          <a:off x="3154934" y="2187846"/>
          <a:ext cx="3152423" cy="18139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5435"/>
                <a:gridCol w="620759"/>
                <a:gridCol w="572077"/>
                <a:gridCol w="572076"/>
                <a:gridCol w="572076"/>
              </a:tblGrid>
              <a:tr h="332541"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1397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9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 dirty="0" smtClean="0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左轉</a:t>
                      </a:r>
                      <a:endParaRPr lang="zh-TW" altLang="en-US" sz="1600" b="1" dirty="0" smtClean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3746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右轉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直行</a:t>
                      </a:r>
                      <a:endParaRPr sz="1600" b="1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合計</a:t>
                      </a:r>
                      <a:endParaRPr sz="1600" b="1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6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大型車</a:t>
                      </a:r>
                    </a:p>
                  </a:txBody>
                  <a:tcPr marL="0" marR="0" marT="552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24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0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6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7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sz="1600" b="1" spc="-5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小型車</a:t>
                      </a:r>
                      <a:endParaRPr sz="1600" b="1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474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244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56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395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434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925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24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</a:tr>
              <a:tr h="370205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600" b="1" dirty="0" err="1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機車</a:t>
                      </a:r>
                      <a:endParaRPr sz="10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zh-TW" altLang="en-US" sz="10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二段</a:t>
                      </a: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229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74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</a:t>
                      </a: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006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1309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8D6C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6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合計</a:t>
                      </a:r>
                      <a:endParaRPr sz="1600" b="1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704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130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1407</a:t>
                      </a:r>
                      <a:endParaRPr sz="1600" b="1" dirty="0"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lang="en-US" altLang="zh-TW" sz="1600" b="1" dirty="0" smtClean="0">
                          <a:solidFill>
                            <a:srgbClr val="FF0000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Noto Sans Mono CJK JP Regular"/>
                        </a:rPr>
                        <a:t>2241</a:t>
                      </a:r>
                      <a:endParaRPr sz="1600" b="1" dirty="0">
                        <a:solidFill>
                          <a:srgbClr val="FF0000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Noto Sans Mono CJK JP Regular"/>
                      </a:endParaRPr>
                    </a:p>
                  </a:txBody>
                  <a:tcPr marL="0" marR="0" marT="558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EBE8"/>
                    </a:solidFill>
                  </a:tcPr>
                </a:tc>
              </a:tr>
            </a:tbl>
          </a:graphicData>
        </a:graphic>
      </p:graphicFrame>
      <p:sp>
        <p:nvSpPr>
          <p:cNvPr id="50" name="object 50"/>
          <p:cNvSpPr/>
          <p:nvPr/>
        </p:nvSpPr>
        <p:spPr>
          <a:xfrm>
            <a:off x="1327830" y="4184650"/>
            <a:ext cx="2842260" cy="795020"/>
          </a:xfrm>
          <a:custGeom>
            <a:avLst/>
            <a:gdLst/>
            <a:ahLst/>
            <a:cxnLst/>
            <a:rect l="l" t="t" r="r" b="b"/>
            <a:pathLst>
              <a:path w="2842259" h="795019">
                <a:moveTo>
                  <a:pt x="2444877" y="0"/>
                </a:moveTo>
                <a:lnTo>
                  <a:pt x="2444877" y="198628"/>
                </a:lnTo>
                <a:lnTo>
                  <a:pt x="0" y="198628"/>
                </a:lnTo>
                <a:lnTo>
                  <a:pt x="0" y="596011"/>
                </a:lnTo>
                <a:lnTo>
                  <a:pt x="2444877" y="596011"/>
                </a:lnTo>
                <a:lnTo>
                  <a:pt x="2444877" y="794766"/>
                </a:lnTo>
                <a:lnTo>
                  <a:pt x="2842259" y="397383"/>
                </a:lnTo>
                <a:lnTo>
                  <a:pt x="2444877" y="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1465943" y="4415863"/>
            <a:ext cx="2566035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TW" altLang="en-US" sz="2000" b="1" spc="-5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愛國東</a:t>
            </a:r>
            <a:r>
              <a:rPr sz="2000" b="1" spc="-5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路(</a:t>
            </a:r>
            <a:r>
              <a:rPr sz="2000" b="1" spc="-5" dirty="0" err="1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往東方</a:t>
            </a:r>
            <a:r>
              <a:rPr sz="2000" b="1" dirty="0" err="1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向</a:t>
            </a:r>
            <a:r>
              <a:rPr sz="20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)</a:t>
            </a:r>
            <a:endParaRPr sz="2000" dirty="0">
              <a:latin typeface="Noto Sans Mono CJK JP Regular"/>
              <a:cs typeface="Noto Sans Mono CJK JP Regular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8825801" y="275136"/>
            <a:ext cx="3324225" cy="1274445"/>
          </a:xfrm>
          <a:custGeom>
            <a:avLst/>
            <a:gdLst/>
            <a:ahLst/>
            <a:cxnLst/>
            <a:rect l="l" t="t" r="r" b="b"/>
            <a:pathLst>
              <a:path w="3324225" h="1274445">
                <a:moveTo>
                  <a:pt x="1793388" y="0"/>
                </a:moveTo>
                <a:lnTo>
                  <a:pt x="1730512" y="617"/>
                </a:lnTo>
                <a:lnTo>
                  <a:pt x="1668168" y="2306"/>
                </a:lnTo>
                <a:lnTo>
                  <a:pt x="1606417" y="5047"/>
                </a:lnTo>
                <a:lnTo>
                  <a:pt x="1545282" y="8824"/>
                </a:lnTo>
                <a:lnTo>
                  <a:pt x="1484927" y="13609"/>
                </a:lnTo>
                <a:lnTo>
                  <a:pt x="1425306" y="19391"/>
                </a:lnTo>
                <a:lnTo>
                  <a:pt x="1366513" y="26148"/>
                </a:lnTo>
                <a:lnTo>
                  <a:pt x="1308607" y="33860"/>
                </a:lnTo>
                <a:lnTo>
                  <a:pt x="1251646" y="42510"/>
                </a:lnTo>
                <a:lnTo>
                  <a:pt x="1195690" y="52076"/>
                </a:lnTo>
                <a:lnTo>
                  <a:pt x="1140798" y="62541"/>
                </a:lnTo>
                <a:lnTo>
                  <a:pt x="1087028" y="73884"/>
                </a:lnTo>
                <a:lnTo>
                  <a:pt x="1034440" y="86088"/>
                </a:lnTo>
                <a:lnTo>
                  <a:pt x="983092" y="99131"/>
                </a:lnTo>
                <a:lnTo>
                  <a:pt x="933044" y="112996"/>
                </a:lnTo>
                <a:lnTo>
                  <a:pt x="884353" y="127663"/>
                </a:lnTo>
                <a:lnTo>
                  <a:pt x="837080" y="143112"/>
                </a:lnTo>
                <a:lnTo>
                  <a:pt x="791283" y="159324"/>
                </a:lnTo>
                <a:lnTo>
                  <a:pt x="747020" y="176281"/>
                </a:lnTo>
                <a:lnTo>
                  <a:pt x="704352" y="193963"/>
                </a:lnTo>
                <a:lnTo>
                  <a:pt x="663336" y="212350"/>
                </a:lnTo>
                <a:lnTo>
                  <a:pt x="624033" y="231424"/>
                </a:lnTo>
                <a:lnTo>
                  <a:pt x="586500" y="251165"/>
                </a:lnTo>
                <a:lnTo>
                  <a:pt x="550796" y="271554"/>
                </a:lnTo>
                <a:lnTo>
                  <a:pt x="516981" y="292572"/>
                </a:lnTo>
                <a:lnTo>
                  <a:pt x="485114" y="314199"/>
                </a:lnTo>
                <a:lnTo>
                  <a:pt x="427457" y="359204"/>
                </a:lnTo>
                <a:lnTo>
                  <a:pt x="378297" y="406417"/>
                </a:lnTo>
                <a:lnTo>
                  <a:pt x="338105" y="455682"/>
                </a:lnTo>
                <a:lnTo>
                  <a:pt x="307353" y="506847"/>
                </a:lnTo>
                <a:lnTo>
                  <a:pt x="286511" y="559756"/>
                </a:lnTo>
                <a:lnTo>
                  <a:pt x="0" y="690058"/>
                </a:lnTo>
                <a:lnTo>
                  <a:pt x="327278" y="802199"/>
                </a:lnTo>
                <a:lnTo>
                  <a:pt x="345182" y="827908"/>
                </a:lnTo>
                <a:lnTo>
                  <a:pt x="365511" y="853125"/>
                </a:lnTo>
                <a:lnTo>
                  <a:pt x="413204" y="901997"/>
                </a:lnTo>
                <a:lnTo>
                  <a:pt x="469884" y="948644"/>
                </a:lnTo>
                <a:lnTo>
                  <a:pt x="501446" y="971080"/>
                </a:lnTo>
                <a:lnTo>
                  <a:pt x="535078" y="992894"/>
                </a:lnTo>
                <a:lnTo>
                  <a:pt x="570720" y="1014066"/>
                </a:lnTo>
                <a:lnTo>
                  <a:pt x="608312" y="1034573"/>
                </a:lnTo>
                <a:lnTo>
                  <a:pt x="647797" y="1054396"/>
                </a:lnTo>
                <a:lnTo>
                  <a:pt x="689114" y="1073511"/>
                </a:lnTo>
                <a:lnTo>
                  <a:pt x="732205" y="1091897"/>
                </a:lnTo>
                <a:lnTo>
                  <a:pt x="777009" y="1109534"/>
                </a:lnTo>
                <a:lnTo>
                  <a:pt x="823469" y="1126399"/>
                </a:lnTo>
                <a:lnTo>
                  <a:pt x="871525" y="1142471"/>
                </a:lnTo>
                <a:lnTo>
                  <a:pt x="921117" y="1157728"/>
                </a:lnTo>
                <a:lnTo>
                  <a:pt x="972187" y="1172149"/>
                </a:lnTo>
                <a:lnTo>
                  <a:pt x="1024676" y="1185712"/>
                </a:lnTo>
                <a:lnTo>
                  <a:pt x="1078523" y="1198396"/>
                </a:lnTo>
                <a:lnTo>
                  <a:pt x="1133671" y="1210179"/>
                </a:lnTo>
                <a:lnTo>
                  <a:pt x="1190059" y="1221040"/>
                </a:lnTo>
                <a:lnTo>
                  <a:pt x="1247629" y="1230957"/>
                </a:lnTo>
                <a:lnTo>
                  <a:pt x="1306322" y="1239908"/>
                </a:lnTo>
                <a:lnTo>
                  <a:pt x="1366077" y="1247873"/>
                </a:lnTo>
                <a:lnTo>
                  <a:pt x="1426837" y="1254829"/>
                </a:lnTo>
                <a:lnTo>
                  <a:pt x="1488542" y="1260756"/>
                </a:lnTo>
                <a:lnTo>
                  <a:pt x="1551133" y="1265630"/>
                </a:lnTo>
                <a:lnTo>
                  <a:pt x="1614551" y="1269432"/>
                </a:lnTo>
                <a:lnTo>
                  <a:pt x="1678673" y="1272144"/>
                </a:lnTo>
                <a:lnTo>
                  <a:pt x="1742440" y="1273726"/>
                </a:lnTo>
                <a:lnTo>
                  <a:pt x="1805791" y="1274199"/>
                </a:lnTo>
                <a:lnTo>
                  <a:pt x="1868667" y="1273581"/>
                </a:lnTo>
                <a:lnTo>
                  <a:pt x="1931011" y="1271892"/>
                </a:lnTo>
                <a:lnTo>
                  <a:pt x="1992762" y="1269151"/>
                </a:lnTo>
                <a:lnTo>
                  <a:pt x="2053862" y="1265377"/>
                </a:lnTo>
                <a:lnTo>
                  <a:pt x="2114252" y="1260590"/>
                </a:lnTo>
                <a:lnTo>
                  <a:pt x="2173873" y="1254808"/>
                </a:lnTo>
                <a:lnTo>
                  <a:pt x="2232666" y="1248051"/>
                </a:lnTo>
                <a:lnTo>
                  <a:pt x="2290572" y="1240338"/>
                </a:lnTo>
                <a:lnTo>
                  <a:pt x="2347533" y="1231689"/>
                </a:lnTo>
                <a:lnTo>
                  <a:pt x="2403489" y="1222122"/>
                </a:lnTo>
                <a:lnTo>
                  <a:pt x="2458381" y="1211658"/>
                </a:lnTo>
                <a:lnTo>
                  <a:pt x="2512151" y="1200314"/>
                </a:lnTo>
                <a:lnTo>
                  <a:pt x="2564739" y="1188111"/>
                </a:lnTo>
                <a:lnTo>
                  <a:pt x="2616087" y="1175067"/>
                </a:lnTo>
                <a:lnTo>
                  <a:pt x="2666135" y="1161203"/>
                </a:lnTo>
                <a:lnTo>
                  <a:pt x="2714826" y="1146536"/>
                </a:lnTo>
                <a:lnTo>
                  <a:pt x="2762099" y="1131087"/>
                </a:lnTo>
                <a:lnTo>
                  <a:pt x="2807896" y="1114874"/>
                </a:lnTo>
                <a:lnTo>
                  <a:pt x="2852159" y="1097917"/>
                </a:lnTo>
                <a:lnTo>
                  <a:pt x="2894827" y="1080236"/>
                </a:lnTo>
                <a:lnTo>
                  <a:pt x="2935843" y="1061848"/>
                </a:lnTo>
                <a:lnTo>
                  <a:pt x="2975146" y="1042774"/>
                </a:lnTo>
                <a:lnTo>
                  <a:pt x="3012679" y="1023033"/>
                </a:lnTo>
                <a:lnTo>
                  <a:pt x="3048383" y="1002645"/>
                </a:lnTo>
                <a:lnTo>
                  <a:pt x="3082198" y="981627"/>
                </a:lnTo>
                <a:lnTo>
                  <a:pt x="3114065" y="960000"/>
                </a:lnTo>
                <a:lnTo>
                  <a:pt x="3171722" y="914994"/>
                </a:lnTo>
                <a:lnTo>
                  <a:pt x="3220882" y="867782"/>
                </a:lnTo>
                <a:lnTo>
                  <a:pt x="3261074" y="818516"/>
                </a:lnTo>
                <a:lnTo>
                  <a:pt x="3291826" y="767352"/>
                </a:lnTo>
                <a:lnTo>
                  <a:pt x="3312667" y="714442"/>
                </a:lnTo>
                <a:lnTo>
                  <a:pt x="3323210" y="658122"/>
                </a:lnTo>
                <a:lnTo>
                  <a:pt x="3324035" y="630241"/>
                </a:lnTo>
                <a:lnTo>
                  <a:pt x="3321968" y="602584"/>
                </a:lnTo>
                <a:lnTo>
                  <a:pt x="3309373" y="548060"/>
                </a:lnTo>
                <a:lnTo>
                  <a:pt x="3285857" y="494781"/>
                </a:lnTo>
                <a:lnTo>
                  <a:pt x="3251853" y="442978"/>
                </a:lnTo>
                <a:lnTo>
                  <a:pt x="3207792" y="392880"/>
                </a:lnTo>
                <a:lnTo>
                  <a:pt x="3154106" y="344720"/>
                </a:lnTo>
                <a:lnTo>
                  <a:pt x="3123789" y="321438"/>
                </a:lnTo>
                <a:lnTo>
                  <a:pt x="3091227" y="298728"/>
                </a:lnTo>
                <a:lnTo>
                  <a:pt x="3056475" y="276617"/>
                </a:lnTo>
                <a:lnTo>
                  <a:pt x="3019587" y="255134"/>
                </a:lnTo>
                <a:lnTo>
                  <a:pt x="2980616" y="234309"/>
                </a:lnTo>
                <a:lnTo>
                  <a:pt x="2939618" y="214170"/>
                </a:lnTo>
                <a:lnTo>
                  <a:pt x="2896645" y="194746"/>
                </a:lnTo>
                <a:lnTo>
                  <a:pt x="2851751" y="176067"/>
                </a:lnTo>
                <a:lnTo>
                  <a:pt x="2804992" y="158160"/>
                </a:lnTo>
                <a:lnTo>
                  <a:pt x="2756420" y="141054"/>
                </a:lnTo>
                <a:lnTo>
                  <a:pt x="2706089" y="124780"/>
                </a:lnTo>
                <a:lnTo>
                  <a:pt x="2654055" y="109364"/>
                </a:lnTo>
                <a:lnTo>
                  <a:pt x="2600370" y="94837"/>
                </a:lnTo>
                <a:lnTo>
                  <a:pt x="2545088" y="81227"/>
                </a:lnTo>
                <a:lnTo>
                  <a:pt x="2488265" y="68563"/>
                </a:lnTo>
                <a:lnTo>
                  <a:pt x="2429953" y="56874"/>
                </a:lnTo>
                <a:lnTo>
                  <a:pt x="2370206" y="46188"/>
                </a:lnTo>
                <a:lnTo>
                  <a:pt x="2309079" y="36535"/>
                </a:lnTo>
                <a:lnTo>
                  <a:pt x="2246626" y="27943"/>
                </a:lnTo>
                <a:lnTo>
                  <a:pt x="2182900" y="20441"/>
                </a:lnTo>
                <a:lnTo>
                  <a:pt x="2117956" y="14059"/>
                </a:lnTo>
                <a:lnTo>
                  <a:pt x="2051801" y="8821"/>
                </a:lnTo>
                <a:lnTo>
                  <a:pt x="1984628" y="4766"/>
                </a:lnTo>
                <a:lnTo>
                  <a:pt x="1920506" y="2055"/>
                </a:lnTo>
                <a:lnTo>
                  <a:pt x="1856739" y="472"/>
                </a:lnTo>
                <a:lnTo>
                  <a:pt x="179338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9497314" y="477774"/>
            <a:ext cx="1981200" cy="8801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800" spc="-5" dirty="0">
                <a:latin typeface="Noto Sans Mono CJK JP Regular"/>
                <a:cs typeface="Noto Sans Mono CJK JP Regular"/>
              </a:rPr>
              <a:t>上</a:t>
            </a:r>
            <a:r>
              <a:rPr sz="2800" spc="-10" dirty="0">
                <a:latin typeface="Noto Sans Mono CJK JP Regular"/>
                <a:cs typeface="Noto Sans Mono CJK JP Regular"/>
              </a:rPr>
              <a:t>午</a:t>
            </a:r>
            <a:r>
              <a:rPr sz="2800" spc="-5" dirty="0">
                <a:latin typeface="Noto Sans Mono CJK JP Regular"/>
                <a:cs typeface="Noto Sans Mono CJK JP Regular"/>
              </a:rPr>
              <a:t>7時</a:t>
            </a:r>
            <a:r>
              <a:rPr sz="2800" spc="-5" dirty="0" smtClean="0">
                <a:latin typeface="Noto Sans Mono CJK JP Regular"/>
                <a:cs typeface="Noto Sans Mono CJK JP Regular"/>
              </a:rPr>
              <a:t>~</a:t>
            </a:r>
            <a:r>
              <a:rPr lang="en-US" altLang="zh-TW" sz="2800" spc="-5" dirty="0" smtClean="0">
                <a:latin typeface="Noto Sans Mono CJK JP Regular"/>
                <a:cs typeface="Noto Sans Mono CJK JP Regular"/>
              </a:rPr>
              <a:t>8</a:t>
            </a:r>
            <a:r>
              <a:rPr sz="2800" dirty="0" smtClean="0">
                <a:latin typeface="Noto Sans Mono CJK JP Regular"/>
                <a:cs typeface="Noto Sans Mono CJK JP Regular"/>
              </a:rPr>
              <a:t>時 合</a:t>
            </a:r>
            <a:r>
              <a:rPr sz="2800" spc="-5" dirty="0" smtClean="0">
                <a:latin typeface="Noto Sans Mono CJK JP Regular"/>
                <a:cs typeface="Noto Sans Mono CJK JP Regular"/>
              </a:rPr>
              <a:t>計</a:t>
            </a:r>
            <a:r>
              <a:rPr lang="en-US" altLang="zh-TW" sz="2800" spc="-5" dirty="0" smtClean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2683</a:t>
            </a:r>
            <a:r>
              <a:rPr sz="2800" dirty="0" smtClean="0">
                <a:latin typeface="Noto Sans Mono CJK JP Regular"/>
                <a:cs typeface="Noto Sans Mono CJK JP Regular"/>
              </a:rPr>
              <a:t>台</a:t>
            </a:r>
            <a:endParaRPr sz="2800" dirty="0">
              <a:latin typeface="Noto Sans Mono CJK JP Regular"/>
              <a:cs typeface="Noto Sans Mono CJK JP Regular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2948080" y="6481615"/>
            <a:ext cx="6718554" cy="3695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3022876" y="6547612"/>
            <a:ext cx="66933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 err="1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資料來源：臺北市交通管制工程處全球資訊網-</a:t>
            </a:r>
            <a:r>
              <a:rPr sz="1800" b="1" dirty="0" err="1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交通流量</a:t>
            </a:r>
            <a:r>
              <a:rPr sz="1800" b="1" spc="-459" dirty="0" err="1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調</a:t>
            </a:r>
            <a:r>
              <a:rPr sz="1800" b="1" dirty="0" err="1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查資料</a:t>
            </a:r>
            <a:endParaRPr sz="1800" b="1" dirty="0">
              <a:latin typeface="標楷體" panose="03000509000000000000" pitchFamily="65" charset="-120"/>
              <a:ea typeface="標楷體" panose="03000509000000000000" pitchFamily="65" charset="-120"/>
              <a:cs typeface="Noto Sans Mono CJK JP Regular"/>
            </a:endParaRPr>
          </a:p>
        </p:txBody>
      </p:sp>
      <p:sp>
        <p:nvSpPr>
          <p:cNvPr id="60" name="向左箭號 59"/>
          <p:cNvSpPr/>
          <p:nvPr/>
        </p:nvSpPr>
        <p:spPr>
          <a:xfrm>
            <a:off x="7112089" y="2552214"/>
            <a:ext cx="2642225" cy="76530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object 51"/>
          <p:cNvSpPr txBox="1"/>
          <p:nvPr/>
        </p:nvSpPr>
        <p:spPr>
          <a:xfrm>
            <a:off x="7347584" y="2774885"/>
            <a:ext cx="2566035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zh-TW" altLang="en-US" sz="2000" b="1" spc="-5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愛國東</a:t>
            </a:r>
            <a:r>
              <a:rPr sz="2000" b="1" spc="-5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路(往</a:t>
            </a:r>
            <a:r>
              <a:rPr lang="zh-TW" altLang="en-US" sz="2000" b="1" spc="-5" dirty="0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西</a:t>
            </a:r>
            <a:r>
              <a:rPr sz="2000" b="1" spc="-5" dirty="0" err="1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方</a:t>
            </a:r>
            <a:r>
              <a:rPr sz="2000" b="1" dirty="0" err="1" smtClean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Noto Sans Mono CJK JP Regular"/>
              </a:rPr>
              <a:t>向</a:t>
            </a:r>
            <a:r>
              <a:rPr sz="20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)</a:t>
            </a:r>
            <a:endParaRPr sz="2000" dirty="0">
              <a:latin typeface="Noto Sans Mono CJK JP Regular"/>
              <a:cs typeface="Noto Sans Mono CJK JP Regular"/>
            </a:endParaRPr>
          </a:p>
        </p:txBody>
      </p:sp>
      <p:sp>
        <p:nvSpPr>
          <p:cNvPr id="62" name="object 8"/>
          <p:cNvSpPr/>
          <p:nvPr/>
        </p:nvSpPr>
        <p:spPr>
          <a:xfrm>
            <a:off x="2523994" y="3592120"/>
            <a:ext cx="49531" cy="354457"/>
          </a:xfrm>
          <a:custGeom>
            <a:avLst/>
            <a:gdLst/>
            <a:ahLst/>
            <a:cxnLst/>
            <a:rect l="l" t="t" r="r" b="b"/>
            <a:pathLst>
              <a:path h="958850">
                <a:moveTo>
                  <a:pt x="0" y="0"/>
                </a:moveTo>
                <a:lnTo>
                  <a:pt x="0" y="958468"/>
                </a:lnTo>
              </a:path>
            </a:pathLst>
          </a:custGeom>
          <a:ln w="762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776" y="1376172"/>
            <a:ext cx="2023872" cy="113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858" y="3980751"/>
            <a:ext cx="1444625" cy="7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文字方塊 64"/>
          <p:cNvSpPr txBox="1"/>
          <p:nvPr/>
        </p:nvSpPr>
        <p:spPr>
          <a:xfrm>
            <a:off x="9419649" y="1576577"/>
            <a:ext cx="493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N</a:t>
            </a:r>
          </a:p>
          <a:p>
            <a:pPr algn="ctr"/>
            <a:r>
              <a:rPr lang="en-US" altLang="zh-TW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↑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66" name="直線接點 65"/>
          <p:cNvCxnSpPr/>
          <p:nvPr/>
        </p:nvCxnSpPr>
        <p:spPr>
          <a:xfrm>
            <a:off x="5257800" y="5780193"/>
            <a:ext cx="0" cy="718228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7" name="直線接點 66"/>
          <p:cNvCxnSpPr/>
          <p:nvPr/>
        </p:nvCxnSpPr>
        <p:spPr>
          <a:xfrm>
            <a:off x="5095875" y="5769314"/>
            <a:ext cx="0" cy="718228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5" name="文字方塊 74"/>
          <p:cNvSpPr txBox="1"/>
          <p:nvPr/>
        </p:nvSpPr>
        <p:spPr>
          <a:xfrm>
            <a:off x="2520950" y="2864011"/>
            <a:ext cx="355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C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6" name="文字方塊 75"/>
          <p:cNvSpPr txBox="1"/>
          <p:nvPr/>
        </p:nvSpPr>
        <p:spPr>
          <a:xfrm>
            <a:off x="5975201" y="4687169"/>
            <a:ext cx="355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endParaRPr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1400</TotalTime>
  <Words>813</Words>
  <Application>Microsoft Office PowerPoint</Application>
  <PresentationFormat>自訂</PresentationFormat>
  <Paragraphs>352</Paragraphs>
  <Slides>39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0" baseType="lpstr">
      <vt:lpstr>Office Theme</vt:lpstr>
      <vt:lpstr>國民中學</vt:lpstr>
      <vt:lpstr>臺北市立</vt:lpstr>
      <vt:lpstr>中正國中交通安全教育核心價值</vt:lpstr>
      <vt:lpstr>PowerPoint 簡報</vt:lpstr>
      <vt:lpstr>學生及教職員人數 眾多</vt:lpstr>
      <vt:lpstr>停車格數量不足</vt:lpstr>
      <vt:lpstr>上學家長汽車接送居多，放學則為搭捷運及公車</vt:lpstr>
      <vt:lpstr>學校位於市區中心位置，且交通便利</vt:lpstr>
      <vt:lpstr>學校週邊上學時段西→東車流量大</vt:lpstr>
      <vt:lpstr>學校週邊上學時段南→北車流量大</vt:lpstr>
      <vt:lpstr>單行道機車   向：        →大人(家長及老師) 機車、自行車   停：         →民眾及學生</vt:lpstr>
      <vt:lpstr>一.成立交通安全教育推動組織，定期召 開委員會議，規劃、檢討與改進交通安 全教育有關事宜。</vt:lpstr>
      <vt:lpstr>定期召開交安會議：每學期二次</vt:lpstr>
      <vt:lpstr>解決交通問題塞車困境發函及回函</vt:lpstr>
      <vt:lpstr>二.強化教師交通安全教育知能，並進行成 效之檢討與回饋。</vt:lpstr>
      <vt:lpstr>七八九導導報研習 酒駕宣導成果</vt:lpstr>
      <vt:lpstr>三. 向家長與社區民眾進行交通安全宣導</vt:lpstr>
      <vt:lpstr>交通安全活動宣導</vt:lpstr>
      <vt:lpstr>四. 規劃符合交通安全核心能力的教學課 程與設計相關教案，並運用相關資源 進行教學。</vt:lpstr>
      <vt:lpstr>各領域融入交通安全議題</vt:lpstr>
      <vt:lpstr>五. 落實校內交通情境設置與教學，妥善辦 理校外教學輔導活動</vt:lpstr>
      <vt:lpstr>校內校外情境教育接地氣</vt:lpstr>
      <vt:lpstr>校內校外情境教育接地氣</vt:lpstr>
      <vt:lpstr>六. 舉辦各類交通安全活動</vt:lpstr>
      <vt:lpstr>強化交安教育宣導活動</vt:lpstr>
      <vt:lpstr>七. 建制學生通學資料與運用，並設置 路隊及短期補習班接送規劃。</vt:lpstr>
      <vt:lpstr>以班級為單位，建制交通路隊分組</vt:lpstr>
      <vt:lpstr>八. 規劃校園進出之人車動線、交通工具 停放、交通管制計畫。</vt:lpstr>
      <vt:lpstr>校內人車分道</vt:lpstr>
      <vt:lpstr>九. 交通服務及導護的規劃與管理</vt:lpstr>
      <vt:lpstr>導護輪值</vt:lpstr>
      <vt:lpstr>十. 針對學生違規、交通事故作統 計，並實施輔導作為</vt:lpstr>
      <vt:lpstr>結合教訓輔三合一，共同導正違規行為</vt:lpstr>
      <vt:lpstr>十一. 規劃家長接送區與愛心服務站， 且能鼓勵學生步行</vt:lpstr>
      <vt:lpstr>愛心商店增設，家長接送區設置</vt:lpstr>
      <vt:lpstr>十二.創新與成效</vt:lpstr>
      <vt:lpstr>1.家長導護志工金輪獎：洪金菊女士 2.自行車騎乘教育</vt:lpstr>
      <vt:lpstr>PowerPoint 簡報</vt:lpstr>
      <vt:lpstr>謝謝各位的聆聽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許淳欽</dc:creator>
  <cp:lastModifiedBy>user</cp:lastModifiedBy>
  <cp:revision>109</cp:revision>
  <dcterms:created xsi:type="dcterms:W3CDTF">2019-04-25T05:51:24Z</dcterms:created>
  <dcterms:modified xsi:type="dcterms:W3CDTF">2019-05-07T00:35:43Z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2019-04-13T00:00:00Z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2019-04-25T00:00:00Z</vt:filetime>
  </property>
</Properties>
</file>