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310" r:id="rId5"/>
    <p:sldId id="309" r:id="rId6"/>
    <p:sldId id="340" r:id="rId7"/>
    <p:sldId id="312" r:id="rId8"/>
    <p:sldId id="341" r:id="rId9"/>
    <p:sldId id="308" r:id="rId10"/>
    <p:sldId id="314" r:id="rId11"/>
    <p:sldId id="315" r:id="rId12"/>
    <p:sldId id="317" r:id="rId13"/>
    <p:sldId id="343" r:id="rId14"/>
    <p:sldId id="320" r:id="rId15"/>
    <p:sldId id="321" r:id="rId16"/>
    <p:sldId id="344" r:id="rId17"/>
    <p:sldId id="322" r:id="rId18"/>
    <p:sldId id="323" r:id="rId19"/>
    <p:sldId id="324" r:id="rId20"/>
    <p:sldId id="359" r:id="rId21"/>
    <p:sldId id="345" r:id="rId22"/>
    <p:sldId id="356" r:id="rId23"/>
    <p:sldId id="347" r:id="rId24"/>
    <p:sldId id="349" r:id="rId25"/>
    <p:sldId id="353" r:id="rId26"/>
    <p:sldId id="351" r:id="rId27"/>
    <p:sldId id="350" r:id="rId28"/>
    <p:sldId id="355" r:id="rId29"/>
    <p:sldId id="354" r:id="rId30"/>
    <p:sldId id="357" r:id="rId31"/>
    <p:sldId id="358" r:id="rId32"/>
    <p:sldId id="290" r:id="rId33"/>
    <p:sldId id="292" r:id="rId34"/>
    <p:sldId id="293" r:id="rId35"/>
    <p:sldId id="294" r:id="rId36"/>
    <p:sldId id="339" r:id="rId37"/>
    <p:sldId id="336" r:id="rId38"/>
    <p:sldId id="337" r:id="rId39"/>
    <p:sldId id="338" r:id="rId40"/>
    <p:sldId id="296" r:id="rId4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948A4C-89D1-4A2D-B00B-C3ED742D7A92}">
  <a:tblStyle styleId="{90948A4C-89D1-4A2D-B00B-C3ED742D7A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-2094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9268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20114;&#21205;&#24335;PPT&#65306;1-1%20&#26368;&#26089;&#30340;&#20303;&#27665;&#20497;/4.&#12298;&#27511;&#21490;&#36890;&#12299;&#33274;&#28771;&#24179;&#22484;&#26063;&#29983;&#27963;&#23531;&#29031;.wmv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11.png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20114;&#21205;&#24335;PPT&#65306;1-1%20&#26368;&#26089;&#30340;&#20303;&#27665;&#20497;/1.&#36093;&#24503;&#20811;&#26063;.wmv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KbQDq6Q9eI&amp;t=52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20114;&#21205;&#24335;PPT&#65306;1-1%20&#26368;&#26089;&#30340;&#20303;&#27665;&#20497;/2.&#31227;&#21205;&#21490;&#26360;&#9472;&#33274;&#28771;&#21407;&#20303;&#27665;.wmv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20114;&#21205;&#24335;PPT&#65306;1-1%20&#26368;&#26089;&#30340;&#20303;&#27665;&#20497;/3.&#33274;&#28771;&#21407;&#27665;&#29983;&#27963;.wmv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2411412" y="1484312"/>
            <a:ext cx="6192837" cy="305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228"/>
              </a:buClr>
              <a:buSzPts val="4800"/>
              <a:buFont typeface="Arial"/>
              <a:buNone/>
            </a:pPr>
            <a:r>
              <a:rPr lang="zh-TW" altLang="en-US" sz="4800" b="1" i="0" u="none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en-US" sz="4800" b="1" i="0" u="none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</a:t>
            </a:r>
            <a:r>
              <a:rPr lang="zh-TW" altLang="en-US" sz="4800" b="1" i="0" u="none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章</a:t>
            </a:r>
            <a:r>
              <a:rPr lang="en-US" sz="4800" b="1" i="0" u="none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/>
            </a:r>
            <a:br>
              <a:rPr lang="en-US" sz="4800" b="1" i="0" u="none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lang="en-US" sz="4800" b="1" i="0" u="none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</a:t>
            </a:r>
            <a:br>
              <a:rPr lang="en-US" sz="4800" b="1" i="0" u="none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lang="zh-TW" altLang="en-US" sz="4800" b="1" i="0" u="none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sz="4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臺灣的原住民族</a:t>
            </a:r>
            <a:endParaRPr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200025" y="981074"/>
            <a:ext cx="874395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dirty="0" err="1">
                <a:latin typeface="標楷體" pitchFamily="65" charset="-120"/>
                <a:ea typeface="標楷體" pitchFamily="65" charset="-120"/>
              </a:rPr>
              <a:t>Q1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：清領時期，原住民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族的分類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方式有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哪些？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00025" y="2361625"/>
            <a:ext cx="874395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dirty="0" err="1" smtClean="0">
                <a:latin typeface="標楷體" pitchFamily="65" charset="-120"/>
                <a:ea typeface="標楷體" pitchFamily="65" charset="-120"/>
              </a:rPr>
              <a:t>Q2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：日治時期，原住民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族的分類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方式有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哪些？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00025" y="3548638"/>
            <a:ext cx="874395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dirty="0" err="1" smtClean="0">
                <a:latin typeface="標楷體" pitchFamily="65" charset="-120"/>
                <a:ea typeface="標楷體" pitchFamily="65" charset="-120"/>
              </a:rPr>
              <a:t>Q3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：戰後時期，原住民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族的分類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方式有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哪些？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231107" y="1613474"/>
            <a:ext cx="546863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熟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番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平埔番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化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番、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番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1231104" y="2946400"/>
            <a:ext cx="665559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番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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高砂族</a:t>
            </a:r>
            <a:r>
              <a:rPr lang="en-US" altLang="zh-TW" b="1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v.s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熟蕃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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平埔族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031080" y="4239348"/>
            <a:ext cx="791289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高砂族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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高山族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山地同胞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)</a:t>
            </a:r>
            <a:r>
              <a:rPr lang="en-US" altLang="zh-TW" b="1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v.s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平地山胞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200025" y="4938423"/>
            <a:ext cx="874395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dirty="0" err="1" smtClean="0">
                <a:latin typeface="標楷體" pitchFamily="65" charset="-120"/>
                <a:ea typeface="標楷體" pitchFamily="65" charset="-120"/>
              </a:rPr>
              <a:t>Q4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原住民族經政府認定，現今共有幾族？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231105" y="5523197"/>
            <a:ext cx="168989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十六族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Google Shape;310;p31"/>
          <p:cNvSpPr txBox="1"/>
          <p:nvPr/>
        </p:nvSpPr>
        <p:spPr>
          <a:xfrm>
            <a:off x="1031080" y="87241"/>
            <a:ext cx="7081960" cy="579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 err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閱讀</a:t>
            </a:r>
            <a:r>
              <a:rPr lang="en-US" sz="3200" b="1" i="0" u="none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：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3200" b="1" i="0" u="none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P.</a:t>
            </a:r>
            <a:r>
              <a:rPr lang="en-US" altLang="zh-TW" sz="3200" b="1" i="0" u="none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17</a:t>
            </a:r>
            <a:r>
              <a:rPr lang="en-US" altLang="zh-TW" sz="3200" b="1" i="0" u="none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-19</a:t>
            </a:r>
            <a:r>
              <a:rPr lang="en-US" sz="3200" b="1" i="0" u="none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(</a:t>
            </a:r>
            <a:r>
              <a:rPr lang="en-US" sz="3200" b="1" dirty="0" err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sz="3200" b="1" i="0" u="none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分鐘</a:t>
            </a:r>
            <a:r>
              <a:rPr lang="en-US" sz="3200" b="1" i="0" u="none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)</a:t>
            </a:r>
            <a:endParaRPr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380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4800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二、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被外力定義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的譜系</a:t>
            </a:r>
            <a:endParaRPr lang="zh-TW" altLang="zh-TW" sz="3600" dirty="0" smtClean="0"/>
          </a:p>
        </p:txBody>
      </p:sp>
      <p:graphicFrame>
        <p:nvGraphicFramePr>
          <p:cNvPr id="4" name="Group 10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360485"/>
              </p:ext>
            </p:extLst>
          </p:nvPr>
        </p:nvGraphicFramePr>
        <p:xfrm>
          <a:off x="0" y="679866"/>
          <a:ext cx="9144000" cy="5449629"/>
        </p:xfrm>
        <a:graphic>
          <a:graphicData uri="http://schemas.openxmlformats.org/drawingml/2006/table">
            <a:tbl>
              <a:tblPr/>
              <a:tblGrid>
                <a:gridCol w="2104993"/>
                <a:gridCol w="3363658"/>
                <a:gridCol w="3675349"/>
              </a:tblGrid>
              <a:tr h="60197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時間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名稱</a:t>
                      </a:r>
                      <a:endParaRPr kumimoji="1" lang="zh-TW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根據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10893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清領時期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熟番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生番、化番</a:t>
                      </a:r>
                      <a:endParaRPr kumimoji="1" lang="en-US" altLang="zh-TW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依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漢化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及是否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納稅、服勞役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區別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0893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日治時期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蕃族</a:t>
                      </a: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高砂族</a:t>
                      </a: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、熟蕃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依生物文化學觀點分類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0893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1945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以後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山地同胞、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平地山胞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依居住地分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0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1994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以後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原住民</a:t>
                      </a:r>
                      <a:endParaRPr kumimoji="1" lang="en-US" altLang="zh-TW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九族</a:t>
                      </a: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anose="05000000000000000000" pitchFamily="2" charset="2"/>
                        </a:rPr>
                        <a:t>十六族</a:t>
                      </a: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anose="05000000000000000000" pitchFamily="2" charset="2"/>
                        </a:rPr>
                        <a:t>)</a:t>
                      </a:r>
                      <a:endParaRPr kumimoji="1" lang="en-US" altLang="zh-TW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、平埔族</a:t>
                      </a:r>
                      <a:endParaRPr kumimoji="1" lang="zh-TW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標楷體" pitchFamily="65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原住民正名運動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依文化留存</a:t>
                      </a:r>
                      <a:r>
                        <a:rPr kumimoji="1" lang="en-US" altLang="zh-TW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1" lang="en-US" altLang="zh-TW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55" marR="91455"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User\Desktop\108課綱-台灣史\元素小圖\圖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783265"/>
            <a:ext cx="691091" cy="5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5" y="4780020"/>
            <a:ext cx="598230" cy="5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346" y="3826552"/>
            <a:ext cx="3736236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伊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能嘉矩（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1867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∼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1925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對原住民族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實地探查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，並以探查結果做為劃分族屬的依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據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 descr="C:\Users\User\Desktop\108課綱-台灣史\元素小圖\back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71" y="246626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3" y="736985"/>
            <a:ext cx="2708662" cy="308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504089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伊能嘉矩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20" y="1911643"/>
            <a:ext cx="50292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9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0000" y="2043668"/>
            <a:ext cx="5499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九族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為：阿美、排灣、泰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雅、布農、卑南、魯凱、鄒、賽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夏及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雅美（達悟）族。</a:t>
            </a:r>
          </a:p>
        </p:txBody>
      </p:sp>
      <p:pic>
        <p:nvPicPr>
          <p:cNvPr id="5" name="Picture 4" descr="C:\Users\User\Desktop\108課綱-台灣史\元素小圖\註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66131"/>
            <a:ext cx="1063625" cy="99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344316" y="-20715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九族</a:t>
            </a:r>
            <a:endParaRPr lang="zh-TW" altLang="en-US" sz="4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User\Desktop\108課綱-台灣史\元素小圖\back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71" y="246626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16" b="10404"/>
          <a:stretch/>
        </p:blipFill>
        <p:spPr bwMode="auto">
          <a:xfrm>
            <a:off x="1534014" y="743579"/>
            <a:ext cx="6132878" cy="537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2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內容版面配置區 2"/>
          <p:cNvSpPr>
            <a:spLocks noGrp="1"/>
          </p:cNvSpPr>
          <p:nvPr>
            <p:ph idx="1"/>
          </p:nvPr>
        </p:nvSpPr>
        <p:spPr>
          <a:xfrm>
            <a:off x="691854" y="2529526"/>
            <a:ext cx="1970959" cy="177383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原住民族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Tx/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目前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Tx/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認定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76" y="733531"/>
            <a:ext cx="5157887" cy="536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02222" y="0"/>
            <a:ext cx="8229600" cy="4525962"/>
          </a:xfrm>
          <a:noFill/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原住民族自我族群認定</a:t>
            </a:r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77127"/>
              </p:ext>
            </p:extLst>
          </p:nvPr>
        </p:nvGraphicFramePr>
        <p:xfrm>
          <a:off x="114300" y="803068"/>
          <a:ext cx="9029700" cy="4267200"/>
        </p:xfrm>
        <a:graphic>
          <a:graphicData uri="http://schemas.openxmlformats.org/drawingml/2006/table">
            <a:tbl>
              <a:tblPr firstRow="1" firstCol="1" bandRow="1">
                <a:tableStyleId>{90948A4C-89D1-4A2D-B00B-C3ED742D7A92}</a:tableStyleId>
              </a:tblPr>
              <a:tblGrid>
                <a:gridCol w="1389185"/>
                <a:gridCol w="1735748"/>
                <a:gridCol w="2224454"/>
                <a:gridCol w="368031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第十族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邵　族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2001</a:t>
                      </a: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年正名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自鄒族獨立出來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第十一族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噶瑪蘭族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2002</a:t>
                      </a: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年正名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自阿美族獨立出來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第十二族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太魯閣族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2004</a:t>
                      </a: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年正名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自泰雅族獨立出來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第十三族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撒奇萊雅族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2007</a:t>
                      </a: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年正名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自阿美族獨立出來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第十四族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賽德克族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2008</a:t>
                      </a: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年正名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自泰雅族獨立出來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第十五族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拉阿魯哇族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2014</a:t>
                      </a: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年正名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自鄒族獨立出來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第十六族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卡那卡那富族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2014</a:t>
                      </a: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年正名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自鄒族獨立出來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66975" y="31321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68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407" y="-191356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dirty="0"/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250824" y="894251"/>
            <a:ext cx="6186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、原住民的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生活與社會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文化</a:t>
            </a:r>
            <a:endParaRPr lang="zh-TW" altLang="en-US" sz="36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05507" y="1694352"/>
            <a:ext cx="8941778" cy="42481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zh-TW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一</a:t>
            </a:r>
            <a:r>
              <a:rPr lang="en-US" altLang="zh-TW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經濟生活</a:t>
            </a:r>
            <a:endParaRPr lang="en-US" altLang="zh-TW" sz="3200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狩獵、採集撈捕、游耕燒墾為主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多具聚落成員分享的社會現象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傳統食物有小米、芋頭、魚貝、鹿肉和山豬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肉等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大部份日常用品自給自足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有時相鄰部落間會形成固定商貿路線，如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 凱達格蘭族善於航行、會鄰近部落語言及  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 西班牙語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zh-TW" altLang="en-US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內容版面配置區 2"/>
          <p:cNvSpPr>
            <a:spLocks noGrp="1"/>
          </p:cNvSpPr>
          <p:nvPr>
            <p:ph idx="1"/>
          </p:nvPr>
        </p:nvSpPr>
        <p:spPr>
          <a:xfrm>
            <a:off x="0" y="1996657"/>
            <a:ext cx="5676900" cy="4122789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altLang="zh-TW" sz="28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二</a:t>
            </a:r>
            <a:r>
              <a:rPr lang="en-US" altLang="zh-TW" sz="28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社會型態</a:t>
            </a:r>
            <a:endParaRPr lang="en-US" altLang="zh-TW" sz="28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陳第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東番記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sz="2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西拉雅族</a:t>
            </a:r>
            <a:endParaRPr lang="en-US" altLang="zh-TW" sz="2800" dirty="0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8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為代表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女性擔任「</a:t>
            </a:r>
            <a:r>
              <a:rPr lang="zh-TW" altLang="en-US" sz="28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尪姨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」，主持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  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阿立祖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祭典，負責農耕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男性從事漁獵，主要是捕鹿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，並承擔部落的公共事務</a:t>
            </a:r>
            <a:endParaRPr kumimoji="0"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</a:t>
            </a:r>
            <a:endParaRPr lang="zh-TW" altLang="en-US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288" y="-100013"/>
            <a:ext cx="8229600" cy="1143001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sz="40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sz="4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sz="40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sz="4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5867283" y="5296967"/>
            <a:ext cx="24326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 smtClean="0">
                <a:ea typeface="標楷體" pitchFamily="65" charset="-120"/>
              </a:rPr>
              <a:t>捕</a:t>
            </a:r>
            <a:r>
              <a:rPr lang="zh-TW" altLang="en-US" sz="2400" dirty="0">
                <a:ea typeface="標楷體" pitchFamily="65" charset="-120"/>
              </a:rPr>
              <a:t>鹿是平埔族重要的經濟生活。</a:t>
            </a:r>
          </a:p>
        </p:txBody>
      </p:sp>
      <p:pic>
        <p:nvPicPr>
          <p:cNvPr id="20484" name="Picture 4" descr="t-0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48" y="1179743"/>
            <a:ext cx="3028563" cy="413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11"/>
          <p:cNvSpPr>
            <a:spLocks noChangeArrowheads="1"/>
          </p:cNvSpPr>
          <p:nvPr/>
        </p:nvSpPr>
        <p:spPr bwMode="auto">
          <a:xfrm>
            <a:off x="5584438" y="805547"/>
            <a:ext cx="3220973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itchFamily="18" charset="0"/>
                <a:ea typeface="標楷體" pitchFamily="65" charset="-120"/>
              </a:rPr>
              <a:t>番社采風圖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 dirty="0">
                <a:latin typeface="Times New Roman" pitchFamily="18" charset="0"/>
                <a:ea typeface="標楷體" pitchFamily="65" charset="-120"/>
              </a:rPr>
              <a:t>捕鹿</a:t>
            </a:r>
          </a:p>
        </p:txBody>
      </p:sp>
      <p:pic>
        <p:nvPicPr>
          <p:cNvPr id="1026" name="Picture 2" descr="C:\Users\User\Desktop\108課綱-台灣史\元素小圖\圖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99" y="3865118"/>
            <a:ext cx="695325" cy="5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0" y="805547"/>
            <a:ext cx="4339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三、原住民的生活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與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   社會文化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9827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14400"/>
            <a:ext cx="4483047" cy="516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744061" y="2087684"/>
            <a:ext cx="4038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　西拉雅族將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阿立祖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請到壺罐內水中，於公廨中供奉，並以檳榔、米酒祭拜，此信仰被稱為「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拜壺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」</a:t>
            </a:r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468313" y="46038"/>
            <a:ext cx="749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世紀西方人筆下的西拉雅族的公廨</a:t>
            </a:r>
          </a:p>
        </p:txBody>
      </p:sp>
      <p:pic>
        <p:nvPicPr>
          <p:cNvPr id="7" name="Picture 2" descr="C:\Users\User\Desktop\108課綱-台灣史\元素小圖\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54" y="857770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329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1187450" y="1700212"/>
            <a:ext cx="6853237" cy="218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第一節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r>
              <a:rPr lang="zh-TW" altLang="en-US" sz="4000" b="1" i="0" u="none" strike="noStrike" cap="non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en-US" altLang="zh-TW" sz="4000" b="1" i="0" u="none" strike="noStrike" cap="none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lvl="0">
              <a:buClr>
                <a:srgbClr val="00B0F0"/>
              </a:buClr>
              <a:buSzPts val="4000"/>
            </a:pPr>
            <a:r>
              <a:rPr lang="en-US" sz="4000" b="1" i="0" u="none" strike="noStrike" cap="none" dirty="0" err="1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第二節</a:t>
            </a:r>
            <a:r>
              <a:rPr lang="en-US" sz="4000" b="1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</a:t>
            </a:r>
            <a:r>
              <a:rPr lang="en-US" sz="4000" b="1" i="0" u="none" strike="noStrike" cap="none" dirty="0" err="1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原住民族的</a:t>
            </a:r>
            <a:r>
              <a:rPr lang="zh-TW" altLang="en-US" sz="4000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權利伸張</a:t>
            </a:r>
            <a:r>
              <a:rPr lang="en-US" altLang="zh-TW" sz="4000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與</a:t>
            </a:r>
            <a:r>
              <a:rPr lang="zh-TW" altLang="en-US"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文化</a:t>
            </a:r>
            <a:r>
              <a:rPr lang="zh-TW" altLang="en-US" sz="4000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復振</a:t>
            </a:r>
            <a:endParaRPr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C:\Users\E04693\Desktop\第一冊\元素小圖\舞台_底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607086" y="942888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《</a:t>
            </a:r>
            <a:r>
              <a:rPr lang="zh-TW" altLang="en-US" sz="3200" dirty="0">
                <a:solidFill>
                  <a:schemeClr val="bg1"/>
                </a:solidFill>
              </a:rPr>
              <a:t>歷史通</a:t>
            </a:r>
            <a:r>
              <a:rPr lang="en-US" altLang="zh-TW" sz="3200" dirty="0">
                <a:solidFill>
                  <a:schemeClr val="bg1"/>
                </a:solidFill>
              </a:rPr>
              <a:t>》</a:t>
            </a:r>
            <a:r>
              <a:rPr lang="zh-TW" altLang="en-US" sz="3200" dirty="0">
                <a:solidFill>
                  <a:schemeClr val="bg1"/>
                </a:solidFill>
              </a:rPr>
              <a:t>臺灣平埔族生活寫照</a:t>
            </a: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843891"/>
            <a:ext cx="53721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4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407" y="-191356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dirty="0"/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250823" y="709613"/>
            <a:ext cx="6186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、原住民的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生活與社會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文化</a:t>
            </a:r>
            <a:endParaRPr lang="zh-TW" altLang="en-US" sz="36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75460" y="1355944"/>
            <a:ext cx="8817815" cy="46529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二</a:t>
            </a:r>
            <a:r>
              <a:rPr lang="en-US" altLang="zh-TW" sz="28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社會型態</a:t>
            </a:r>
            <a:endParaRPr lang="en-US" altLang="zh-TW" sz="2800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女子繼嗣與男子年齡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分工以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阿美、卑南、噶瑪蘭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族為代表，但略有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不同</a:t>
            </a:r>
            <a:endPara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噶瑪蘭族：部落領袖是以推舉方式產生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卑南族：由女子世襲家長，但氏族首長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         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祭司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均由男子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擔任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父系社會：布農族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、鄒族「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男子會所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有階級的貴族社會：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魯凱族、排灣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族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4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氏族傳承，如賽夏族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泰雅族的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GAGA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、太魯閣族與賽德克族的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GAYA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、雅美族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達悟族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的漁團組織</a:t>
            </a: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zh-TW" altLang="en-US" sz="3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42" y="3643449"/>
            <a:ext cx="1370669" cy="408299"/>
          </a:xfrm>
          <a:prstGeom prst="rect">
            <a:avLst/>
          </a:prstGeom>
        </p:spPr>
      </p:pic>
      <p:pic>
        <p:nvPicPr>
          <p:cNvPr id="3" name="圖片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36" y="4416351"/>
            <a:ext cx="703384" cy="526870"/>
          </a:xfrm>
          <a:prstGeom prst="rect">
            <a:avLst/>
          </a:prstGeom>
        </p:spPr>
      </p:pic>
      <p:pic>
        <p:nvPicPr>
          <p:cNvPr id="8" name="圖片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78" y="4024867"/>
            <a:ext cx="703384" cy="5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賽德克族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E04693\Desktop\第一冊\元素小圖\舞台_底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532381" y="342313"/>
            <a:ext cx="1898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賽德克族</a:t>
            </a: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268413"/>
            <a:ext cx="6507163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8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9" y="791880"/>
            <a:ext cx="4337050" cy="332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108課綱-台灣史\元素小圖\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84" y="286270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572000" y="208537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完整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的鄒族部落是由一個大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社與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周遭若干小社組成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11805" y="12441"/>
            <a:ext cx="5545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鄒族男子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會所</a:t>
            </a: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4400" b="1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kuba</a:t>
            </a: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750" y="4113876"/>
            <a:ext cx="84635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大社的「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男子會所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」（</a:t>
            </a:r>
            <a:r>
              <a:rPr lang="en-US" altLang="zh-TW" sz="32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kuba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是部落的象徵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，平時為族內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男子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的社交場所，部落公共事務決策、糾紛調解均在此進行；若有狩獵或軍事行動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須在此舉行儀式才能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出發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" y="127382"/>
            <a:ext cx="1756562" cy="5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5579" y="82581"/>
            <a:ext cx="7960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2008</a:t>
            </a:r>
            <a:r>
              <a:rPr lang="zh-TW" altLang="en-US" sz="3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年（民國</a:t>
            </a:r>
            <a:r>
              <a:rPr lang="en-US" altLang="zh-TW" sz="3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67</a:t>
            </a:r>
            <a:r>
              <a:rPr lang="zh-TW" altLang="en-US" sz="3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年）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苗栗南庄賽夏</a:t>
            </a:r>
            <a:r>
              <a:rPr lang="zh-TW" altLang="en-US" sz="3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族矮靈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祭</a:t>
            </a:r>
            <a:endParaRPr lang="zh-TW" altLang="en-US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 descr="C:\Users\User\Desktop\108課綱-台灣史\元素小圖\back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16" y="728912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6" y="142312"/>
            <a:ext cx="703384" cy="5268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33310" y="1911997"/>
            <a:ext cx="2230734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賽夏族以同姓的氏族為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社會單位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，在矮靈祭典中可見到代表各氏族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的姓氏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旗（又稱舞帽）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2" descr="C:\Users\E04693\Desktop\課本圖檔\第01章\圖1-1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2" y="914713"/>
            <a:ext cx="6705998" cy="502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741144"/>
            <a:ext cx="90297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百步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蛇紋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與琉璃珠聞名的排灣族，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服裝可以</a:t>
            </a: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反映出階級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制度。精緻的刺繡與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華麗的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鷹羽、珠貝裝飾是最大特色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43892" y="-39249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排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灣族貴族服飾</a:t>
            </a:r>
          </a:p>
        </p:txBody>
      </p:sp>
      <p:pic>
        <p:nvPicPr>
          <p:cNvPr id="6" name="Picture 2" descr="C:\Users\User\Desktop\108課綱-台灣史\元素小圖\back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27" y="923611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04693\Desktop\課本圖檔\第01章\圖1-1-10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0" y="792983"/>
            <a:ext cx="5922241" cy="39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407" y="-191356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dirty="0"/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250824" y="894251"/>
            <a:ext cx="6186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、原住民的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生活與社會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文化</a:t>
            </a:r>
            <a:endParaRPr lang="zh-TW" altLang="en-US" sz="36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05507" y="1694352"/>
            <a:ext cx="8941778" cy="42481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zh-TW" sz="32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二</a:t>
            </a:r>
            <a:r>
              <a:rPr lang="en-US" altLang="zh-TW" sz="32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32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社會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型態</a:t>
            </a:r>
            <a:endParaRPr lang="en-US" altLang="zh-TW" sz="3200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8.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儘管原住民未建立起統治全台的政權，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但仍出現部落聯盟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(1)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「大肚王國」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---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中部巴布拉、巴則海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等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各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族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組成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000" i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影片：</a:t>
            </a:r>
            <a:r>
              <a:rPr lang="en-US" altLang="zh-TW" sz="2000" i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『</a:t>
            </a:r>
            <a:r>
              <a:rPr lang="zh-TW" altLang="en-US" sz="2000" i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原住民獨立建國？！傳說中的大肚王國</a:t>
            </a:r>
            <a:r>
              <a:rPr lang="en-US" altLang="zh-TW" sz="2000" i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』</a:t>
            </a:r>
            <a:r>
              <a:rPr lang="zh-TW" altLang="en-US" sz="2000" i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故事</a:t>
            </a:r>
            <a:r>
              <a:rPr lang="en-US" altLang="zh-TW" sz="2000" i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‧</a:t>
            </a:r>
            <a:r>
              <a:rPr lang="zh-TW" altLang="en-US" sz="2000" i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臺中 </a:t>
            </a:r>
            <a:r>
              <a:rPr lang="en-US" altLang="zh-TW" sz="2000" i="1" dirty="0" err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/>
              </a:rPr>
              <a:t>EP1</a:t>
            </a:r>
            <a:endParaRPr lang="en-US" altLang="zh-TW" sz="2000" i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(2)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「琅嶠十八社」</a:t>
            </a: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---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南部排灣族為主體</a:t>
            </a:r>
            <a:endParaRPr lang="en-US" altLang="zh-TW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407" y="-191356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dirty="0"/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250824" y="894251"/>
            <a:ext cx="6186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、原住民的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生活與社會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文化</a:t>
            </a:r>
            <a:endParaRPr lang="zh-TW" altLang="en-US" sz="36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05507" y="1694352"/>
            <a:ext cx="8941778" cy="42481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zh-TW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三</a:t>
            </a:r>
            <a:r>
              <a:rPr lang="en-US" altLang="zh-TW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信仰與祭儀</a:t>
            </a:r>
            <a:endParaRPr lang="en-US" altLang="zh-TW" sz="3200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泛靈信仰，相信有祖靈及各種善靈、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惡靈的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存在</a:t>
            </a:r>
            <a:endParaRPr lang="en-US" altLang="zh-TW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藉由各種傳統儀式、祭典，凝聚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族人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情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感</a:t>
            </a:r>
            <a:endParaRPr lang="en-US" altLang="zh-TW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祭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儀種類眾多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小米：布農族的小米播種祭、阿美族的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    豐年祭、鄒族的小米收穫儀式</a:t>
            </a:r>
            <a:endParaRPr lang="en-US" altLang="zh-TW" sz="3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漁獵：達悟族的飛魚祭、卑南族的大獵祭</a:t>
            </a:r>
            <a:endParaRPr lang="zh-TW" altLang="en-US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32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" name="圖片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2" y="3469091"/>
            <a:ext cx="666108" cy="498948"/>
          </a:xfrm>
          <a:prstGeom prst="rect">
            <a:avLst/>
          </a:prstGeom>
        </p:spPr>
      </p:pic>
      <p:pic>
        <p:nvPicPr>
          <p:cNvPr id="7" name="圖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62" y="2592791"/>
            <a:ext cx="666108" cy="4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1" y="765210"/>
            <a:ext cx="5061468" cy="533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108課綱-台灣史\元素小圖\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07" y="1053294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1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08課綱-台灣史\元素小圖\back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07" y="1053294"/>
            <a:ext cx="1472084" cy="6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5" y="741796"/>
            <a:ext cx="5267582" cy="537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1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57200" y="-1619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sz="4400" b="1" i="0" u="none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sz="4400" b="1" i="0" u="none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sz="4400" b="0" i="0" u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的住民們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7" t="28462" r="22331" b="50000"/>
          <a:stretch/>
        </p:blipFill>
        <p:spPr bwMode="auto">
          <a:xfrm>
            <a:off x="211016" y="2040896"/>
            <a:ext cx="8771099" cy="261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E04693\Desktop\第一冊\元素小圖\舞台_底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487933" y="501766"/>
            <a:ext cx="4168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移動史書─臺灣原住民</a:t>
            </a:r>
          </a:p>
        </p:txBody>
      </p:sp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1" y="1349691"/>
            <a:ext cx="7670991" cy="433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4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C:\Users\E04693\Desktop\第一冊\元素小圖\舞台_底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704058" y="1031447"/>
            <a:ext cx="3735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</a:rPr>
              <a:t>臺灣原民生活</a:t>
            </a:r>
          </a:p>
        </p:txBody>
      </p:sp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31" y="2173498"/>
            <a:ext cx="6383337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2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9" descr="「考試」的圖片搜尋結果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9" descr="「考試」的圖片搜尋結果"/>
          <p:cNvSpPr txBox="1"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9" descr="「考試」的圖片搜尋結果"/>
          <p:cNvSpPr txBox="1"/>
          <p:nvPr/>
        </p:nvSpPr>
        <p:spPr>
          <a:xfrm>
            <a:off x="460375" y="1603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49" descr="http://liaohenmeng.b0.upaiyun.com/e4b49ffb0b212a5aa34cd2736af37c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687" y="2349500"/>
            <a:ext cx="2305050" cy="27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108課綱-台灣史\元素小圖\考題觀摩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83" y="2601576"/>
            <a:ext cx="4747480" cy="14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"/>
          <p:cNvSpPr txBox="1">
            <a:spLocks noGrp="1"/>
          </p:cNvSpPr>
          <p:nvPr>
            <p:ph type="title"/>
          </p:nvPr>
        </p:nvSpPr>
        <p:spPr>
          <a:xfrm>
            <a:off x="468312" y="-242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0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考題觀摩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0" name="Google Shape;550;p51"/>
          <p:cNvSpPr txBox="1">
            <a:spLocks noGrp="1"/>
          </p:cNvSpPr>
          <p:nvPr>
            <p:ph type="body" idx="1"/>
          </p:nvPr>
        </p:nvSpPr>
        <p:spPr>
          <a:xfrm>
            <a:off x="0" y="981075"/>
            <a:ext cx="9144000" cy="547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幾位同學考察「臺灣考古遺址分布圖」時，發現臺灣西部海岸很少有新石器時代遺址</a:t>
            </a:r>
            <a:r>
              <a:rPr lang="en-US" sz="3200" b="1" i="0" u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，各人紛紛推測造成這個現象的原因，下列哪個說法最合理</a:t>
            </a: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　(A)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西部人口稠密，開發過速，遺址遭破壞殆盡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　(B)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二次大戰時，美軍轟炸臺灣，遺址遭到破壞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　(C)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西部海岸河口沙洲發達，史前人類活動困難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　(D)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因斷層經過，地震頻繁，史前人類無法定居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1" name="Google Shape;551;p51"/>
          <p:cNvSpPr txBox="1"/>
          <p:nvPr/>
        </p:nvSpPr>
        <p:spPr>
          <a:xfrm>
            <a:off x="7308850" y="6169025"/>
            <a:ext cx="1835150" cy="57943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103 學測　</a:t>
            </a:r>
            <a:endParaRPr/>
          </a:p>
        </p:txBody>
      </p:sp>
      <p:sp>
        <p:nvSpPr>
          <p:cNvPr id="552" name="Google Shape;552;p51"/>
          <p:cNvSpPr txBox="1"/>
          <p:nvPr/>
        </p:nvSpPr>
        <p:spPr>
          <a:xfrm>
            <a:off x="317500" y="3644900"/>
            <a:ext cx="8647112" cy="614362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 txBox="1">
            <a:spLocks noGrp="1"/>
          </p:cNvSpPr>
          <p:nvPr>
            <p:ph type="body" idx="4294967295"/>
          </p:nvPr>
        </p:nvSpPr>
        <p:spPr>
          <a:xfrm>
            <a:off x="0" y="1196975"/>
            <a:ext cx="9144000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　一份臺灣的考古報告記載：其居民主要住在水岸的稍高階地，已形成定居的小型聚落。他們使用石製的生產工具，如石鋤、石斧，種植根莖類的作物。這一文化分布地區廣及中國的閩南和廣東沿海。此文化遺址最可能是：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(A)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長濱文化</a:t>
            </a: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(B)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網形文化</a:t>
            </a: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(C)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大坌坑文化</a:t>
            </a: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(D)</a:t>
            </a:r>
            <a:r>
              <a:rPr lang="en-US" sz="3200" b="1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十三行文化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8" name="Google Shape;558;p52"/>
          <p:cNvSpPr txBox="1">
            <a:spLocks noGrp="1"/>
          </p:cNvSpPr>
          <p:nvPr>
            <p:ph type="title" idx="4294967295"/>
          </p:nvPr>
        </p:nvSpPr>
        <p:spPr>
          <a:xfrm>
            <a:off x="395287" y="-16140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 strike="noStrike" cap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考題觀摩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9" name="Google Shape;559;p52"/>
          <p:cNvSpPr txBox="1"/>
          <p:nvPr/>
        </p:nvSpPr>
        <p:spPr>
          <a:xfrm>
            <a:off x="7308850" y="6169025"/>
            <a:ext cx="1835150" cy="57943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101 學測　</a:t>
            </a:r>
            <a:endParaRPr/>
          </a:p>
        </p:txBody>
      </p:sp>
      <p:sp>
        <p:nvSpPr>
          <p:cNvPr id="560" name="Google Shape;560;p52"/>
          <p:cNvSpPr txBox="1"/>
          <p:nvPr/>
        </p:nvSpPr>
        <p:spPr>
          <a:xfrm>
            <a:off x="395287" y="4868862"/>
            <a:ext cx="3097212" cy="614362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3"/>
          <p:cNvSpPr txBox="1"/>
          <p:nvPr/>
        </p:nvSpPr>
        <p:spPr>
          <a:xfrm>
            <a:off x="822325" y="1484312"/>
            <a:ext cx="8035925" cy="230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3"/>
          <p:cNvSpPr txBox="1"/>
          <p:nvPr/>
        </p:nvSpPr>
        <p:spPr>
          <a:xfrm>
            <a:off x="172351" y="765730"/>
            <a:ext cx="8783637" cy="1869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某個石器時期遺址出土以下遺物：堆積如山的獸骨、許多遭外力砍斷手腳的人體骨骸、眾多的小型房舍、破碎的陶器堆。根據你的歷史知識，</a:t>
            </a:r>
            <a:r>
              <a:rPr lang="en-US" sz="2400" b="1" i="0" u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學者應如何判斷這個遺址可能的時代</a:t>
            </a:r>
            <a:r>
              <a:rPr lang="en-US" alt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	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67" name="Google Shape;567;p53"/>
          <p:cNvSpPr txBox="1"/>
          <p:nvPr/>
        </p:nvSpPr>
        <p:spPr>
          <a:xfrm>
            <a:off x="118377" y="2828794"/>
            <a:ext cx="8891587" cy="306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842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(A)</a:t>
            </a:r>
            <a:r>
              <a:rPr lang="en-US" sz="2400" b="0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殘缺不全的人體骨骸，反映此期可能是戰爭趨於頻繁的新石器中晚期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842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(B)</a:t>
            </a:r>
            <a:r>
              <a:rPr lang="en-US" sz="2400" b="0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為數眾多的小房舍，反映此期可能屬於農業剛萌芽的新石器早期階段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842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(C)</a:t>
            </a:r>
            <a:r>
              <a:rPr lang="en-US" sz="2400" b="0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破碎的陶器說明此期屬於舊石器時期，人類剛開始知道如何製作陶器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842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(D)</a:t>
            </a:r>
            <a:r>
              <a:rPr lang="en-US" sz="2400" b="0" i="0" u="none" dirty="0" err="1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堆積如山的獸骨，說明此遺址的經濟型態是以狩獵為主的舊石器時期</a:t>
            </a:r>
            <a:r>
              <a:rPr lang="en-US" sz="2400" b="0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842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             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68" name="Google Shape;568;p53"/>
          <p:cNvSpPr txBox="1"/>
          <p:nvPr/>
        </p:nvSpPr>
        <p:spPr>
          <a:xfrm>
            <a:off x="7308850" y="6169025"/>
            <a:ext cx="1835150" cy="57943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93 學測　</a:t>
            </a:r>
            <a:endParaRPr/>
          </a:p>
        </p:txBody>
      </p:sp>
      <p:sp>
        <p:nvSpPr>
          <p:cNvPr id="569" name="Google Shape;569;p53"/>
          <p:cNvSpPr txBox="1"/>
          <p:nvPr/>
        </p:nvSpPr>
        <p:spPr>
          <a:xfrm>
            <a:off x="113949" y="2838843"/>
            <a:ext cx="8783637" cy="733164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77410" y="-92163"/>
            <a:ext cx="8229600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smtClean="0">
                <a:solidFill>
                  <a:schemeClr val="tx1"/>
                </a:solidFill>
                <a:ea typeface="標楷體" pitchFamily="65" charset="-120"/>
              </a:rPr>
              <a:t>考題觀摩</a:t>
            </a:r>
            <a:endParaRPr lang="zh-TW" altLang="en-US" sz="4000" dirty="0" smtClean="0">
              <a:solidFill>
                <a:schemeClr val="tx1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7410" y="-92163"/>
            <a:ext cx="8229600" cy="865188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ea typeface="標楷體" pitchFamily="65" charset="-120"/>
              </a:rPr>
              <a:t>考題觀摩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3834" y="867247"/>
            <a:ext cx="8675688" cy="5171813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臺灣原住民至少有十族，卻被視為一個族群，其最主要的原因何在？                　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(A)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共同語言：臺灣原住民的語言多屬「南島語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　系」，其各族人民可以彼此溝通。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(B)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共同血緣：臺灣原住民的各族皆可追溯自共同的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　祖先，因為各族都是從東南亞某地同時渡海來臺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(C)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認同：在近代以前，臺灣原住民雖分為多族，但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　彼此認同，自認為是同一個民族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(D)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歷史因素：臺灣原住民是近代漢人大量移民前的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　居民，漢人移民造成漢人與原住民的衝突，原住   </a:t>
            </a:r>
          </a:p>
          <a:p>
            <a:pPr eaLnBrk="1" hangingPunct="1">
              <a:buFontTx/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　民漸被視為一個群體</a:t>
            </a:r>
          </a:p>
        </p:txBody>
      </p:sp>
      <p:sp>
        <p:nvSpPr>
          <p:cNvPr id="5" name="矩形 4"/>
          <p:cNvSpPr/>
          <p:nvPr/>
        </p:nvSpPr>
        <p:spPr>
          <a:xfrm>
            <a:off x="7308850" y="6165850"/>
            <a:ext cx="1835150" cy="585788"/>
          </a:xfrm>
          <a:prstGeom prst="rect">
            <a:avLst/>
          </a:prstGeom>
          <a:solidFill>
            <a:srgbClr val="990000"/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91</a:t>
            </a:r>
            <a:r>
              <a:rPr kumimoji="0"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學測　</a:t>
            </a:r>
            <a:endParaRPr kumimoji="0" lang="zh-TW" altLang="en-US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2611" y="1828800"/>
            <a:ext cx="6400800" cy="9335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261619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796925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ea typeface="標楷體" pitchFamily="65" charset="-120"/>
              </a:rPr>
              <a:t>考題觀摩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7" y="759620"/>
            <a:ext cx="8785225" cy="527944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500" b="1" dirty="0" smtClean="0">
                <a:latin typeface="標楷體" pitchFamily="65" charset="-120"/>
                <a:ea typeface="標楷體" pitchFamily="65" charset="-120"/>
              </a:rPr>
              <a:t>下表為</a:t>
            </a:r>
            <a:r>
              <a:rPr lang="en-US" altLang="zh-TW" sz="2500" b="1" dirty="0" smtClean="0">
                <a:latin typeface="標楷體" pitchFamily="65" charset="-120"/>
                <a:ea typeface="標楷體" pitchFamily="65" charset="-120"/>
              </a:rPr>
              <a:t>1995</a:t>
            </a:r>
            <a:r>
              <a:rPr lang="zh-TW" altLang="en-US" sz="2500" b="1" dirty="0" smtClean="0">
                <a:latin typeface="標楷體" pitchFamily="65" charset="-120"/>
                <a:ea typeface="標楷體" pitchFamily="65" charset="-120"/>
              </a:rPr>
              <a:t>年臺灣四個縣某一原住民族群的人數，以及所佔該族群全臺總人數的百分比，請問它應該屬於哪一族的原住民？</a:t>
            </a:r>
            <a:endParaRPr lang="en-US" altLang="zh-TW" sz="25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5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500" b="1" dirty="0" smtClean="0">
                <a:latin typeface="標楷體" pitchFamily="65" charset="-120"/>
                <a:ea typeface="標楷體" pitchFamily="65" charset="-120"/>
              </a:rPr>
              <a:t>   　</a:t>
            </a:r>
            <a:endParaRPr lang="en-US" altLang="zh-TW" sz="25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5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5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  </a:t>
            </a:r>
            <a:r>
              <a:rPr lang="en-US" altLang="zh-TW" sz="2500" b="1" dirty="0" smtClean="0">
                <a:latin typeface="Times New Roman" pitchFamily="18" charset="0"/>
                <a:ea typeface="標楷體" pitchFamily="65" charset="-120"/>
              </a:rPr>
              <a:t>(A)</a:t>
            </a: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泰雅族</a:t>
            </a:r>
          </a:p>
          <a:p>
            <a:pPr eaLnBrk="1" hangingPunct="1">
              <a:buFontTx/>
              <a:buNone/>
            </a:pP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  </a:t>
            </a:r>
            <a:r>
              <a:rPr lang="en-US" altLang="zh-TW" sz="2500" b="1" dirty="0" smtClean="0">
                <a:latin typeface="Times New Roman" pitchFamily="18" charset="0"/>
                <a:ea typeface="標楷體" pitchFamily="65" charset="-120"/>
              </a:rPr>
              <a:t>(B)</a:t>
            </a: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布農族	</a:t>
            </a:r>
          </a:p>
          <a:p>
            <a:pPr eaLnBrk="1" hangingPunct="1">
              <a:buFontTx/>
              <a:buNone/>
            </a:pP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  </a:t>
            </a:r>
            <a:r>
              <a:rPr lang="en-US" altLang="zh-TW" sz="2500" b="1" dirty="0" smtClean="0">
                <a:latin typeface="Times New Roman" pitchFamily="18" charset="0"/>
                <a:ea typeface="標楷體" pitchFamily="65" charset="-120"/>
              </a:rPr>
              <a:t>(C)</a:t>
            </a: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賽夏族	</a:t>
            </a:r>
          </a:p>
          <a:p>
            <a:pPr eaLnBrk="1" hangingPunct="1">
              <a:buFontTx/>
              <a:buNone/>
            </a:pP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  </a:t>
            </a:r>
            <a:r>
              <a:rPr lang="en-US" altLang="zh-TW" sz="2500" b="1" dirty="0" smtClean="0">
                <a:latin typeface="Times New Roman" pitchFamily="18" charset="0"/>
                <a:ea typeface="標楷體" pitchFamily="65" charset="-120"/>
              </a:rPr>
              <a:t>(D)</a:t>
            </a:r>
            <a:r>
              <a:rPr lang="zh-TW" altLang="en-US" sz="2500" b="1" dirty="0" smtClean="0">
                <a:latin typeface="Times New Roman" pitchFamily="18" charset="0"/>
                <a:ea typeface="標楷體" pitchFamily="65" charset="-120"/>
              </a:rPr>
              <a:t>排灣族</a:t>
            </a:r>
            <a:endParaRPr lang="en-US" altLang="zh-TW" sz="2500" b="1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800" b="1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35879" name="Group 3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2102679"/>
              </p:ext>
            </p:extLst>
          </p:nvPr>
        </p:nvGraphicFramePr>
        <p:xfrm>
          <a:off x="458264" y="2380466"/>
          <a:ext cx="8280400" cy="1223962"/>
        </p:xfrm>
        <a:graphic>
          <a:graphicData uri="http://schemas.openxmlformats.org/drawingml/2006/table">
            <a:tbl>
              <a:tblPr/>
              <a:tblGrid>
                <a:gridCol w="1871662"/>
                <a:gridCol w="2232025"/>
                <a:gridCol w="2232025"/>
                <a:gridCol w="1944688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臺北縣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新竹縣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苗栗縣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臺中縣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450(9.6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％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1380(29.4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％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1939(41.4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％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123(2.7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％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308850" y="6165850"/>
            <a:ext cx="1835150" cy="585788"/>
          </a:xfrm>
          <a:prstGeom prst="rect">
            <a:avLst/>
          </a:prstGeom>
          <a:solidFill>
            <a:srgbClr val="990000"/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98</a:t>
            </a:r>
            <a:r>
              <a:rPr kumimoji="0"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指考　</a:t>
            </a:r>
            <a:endParaRPr kumimoji="0" lang="zh-TW" altLang="en-US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850" y="5327068"/>
            <a:ext cx="1746110" cy="5229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859562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693" y="1042918"/>
            <a:ext cx="8964613" cy="4754981"/>
          </a:xfrm>
          <a:solidFill>
            <a:schemeClr val="bg1"/>
          </a:solidFill>
        </p:spPr>
        <p:txBody>
          <a:bodyPr/>
          <a:lstStyle/>
          <a:p>
            <a:r>
              <a:rPr lang="zh-TW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照片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甲是臺灣某地公廨改建的「太上龍頭忠義廟」；照片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乙是該廟的內部。祭壇供桌上有香爐、供花、長年燈和五個包裹紅色綢布的祀壺等，兩側還有稱為向缸的大水缸。請問： 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fontAlgn="auto"/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fontAlgn="auto"/>
            <a:r>
              <a:rPr lang="zh-TW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祭壇供桌上的祀壺和兩側的向缸」，和下列何者關係最密切？</a:t>
            </a:r>
          </a:p>
          <a:p>
            <a:pPr marL="25400" indent="0" fontAlgn="b">
              <a:buNone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(A)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客家移民崇祀三山</a:t>
            </a:r>
            <a:r>
              <a:rPr lang="zh-TW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國王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(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B)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平埔族群信仰的阿立</a:t>
            </a:r>
            <a:r>
              <a:rPr lang="zh-TW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祖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C)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科舉考生祭拜文昌</a:t>
            </a:r>
            <a:r>
              <a:rPr lang="zh-TW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帝君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(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D)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沿海漁村供奉媽祖娘娘</a:t>
            </a:r>
          </a:p>
          <a:p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08850" y="6166356"/>
            <a:ext cx="1835150" cy="584775"/>
          </a:xfrm>
          <a:prstGeom prst="rect">
            <a:avLst/>
          </a:prstGeom>
          <a:solidFill>
            <a:srgbClr val="990000"/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107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學測</a:t>
            </a:r>
            <a:r>
              <a:rPr kumimoji="0"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　</a:t>
            </a:r>
            <a:endParaRPr kumimoji="0" lang="zh-TW" altLang="en-US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4027" y="4953837"/>
            <a:ext cx="3582237" cy="4622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42963" r="19375" b="24040"/>
          <a:stretch/>
        </p:blipFill>
        <p:spPr bwMode="auto">
          <a:xfrm>
            <a:off x="382046" y="2336522"/>
            <a:ext cx="7505700" cy="226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796925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ea typeface="標楷體" pitchFamily="65" charset="-120"/>
              </a:rPr>
              <a:t>考題觀摩</a:t>
            </a:r>
          </a:p>
        </p:txBody>
      </p:sp>
    </p:spTree>
    <p:extLst>
      <p:ext uri="{BB962C8B-B14F-4D97-AF65-F5344CB8AC3E}">
        <p14:creationId xmlns:p14="http://schemas.microsoft.com/office/powerpoint/2010/main" val="3698776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796925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ea typeface="標楷體" pitchFamily="65" charset="-120"/>
              </a:rPr>
              <a:t>考題觀摩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7" y="759619"/>
            <a:ext cx="8785225" cy="5289489"/>
          </a:xfrm>
          <a:solidFill>
            <a:schemeClr val="bg1"/>
          </a:solidFill>
        </p:spPr>
        <p:txBody>
          <a:bodyPr/>
          <a:lstStyle/>
          <a:p>
            <a:pPr fontAlgn="auto"/>
            <a:endParaRPr lang="en-US" altLang="zh-TW" sz="2800" dirty="0" smtClean="0"/>
          </a:p>
          <a:p>
            <a:pPr fontAlgn="auto"/>
            <a:endParaRPr lang="en-US" altLang="zh-TW" sz="2800" dirty="0"/>
          </a:p>
          <a:p>
            <a:pPr fontAlgn="auto"/>
            <a:endParaRPr lang="en-US" altLang="zh-TW" sz="2800" dirty="0" smtClean="0"/>
          </a:p>
          <a:p>
            <a:pPr fontAlgn="auto"/>
            <a:endParaRPr lang="en-US" altLang="zh-TW" sz="2800" dirty="0"/>
          </a:p>
          <a:p>
            <a:pPr fontAlgn="auto"/>
            <a:endParaRPr lang="en-US" altLang="zh-TW" sz="2800" dirty="0" smtClean="0"/>
          </a:p>
          <a:p>
            <a:pPr fontAlgn="auto"/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照片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所示的祭祀場所，在下列哪個區域為數最多？</a:t>
            </a:r>
          </a:p>
          <a:p>
            <a:pPr marL="25400" indent="0" fontAlgn="b">
              <a:buNone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A)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北部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區域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B)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中部區域</a:t>
            </a:r>
          </a:p>
          <a:p>
            <a:pPr marL="25400" indent="0" fontAlgn="b">
              <a:buNone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C)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南部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區域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D)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東部區域</a:t>
            </a:r>
          </a:p>
          <a:p>
            <a:pPr eaLnBrk="1" hangingPunct="1">
              <a:buFontTx/>
              <a:buNone/>
            </a:pPr>
            <a:endParaRPr lang="en-US" altLang="zh-TW" sz="2800" b="1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08850" y="6166356"/>
            <a:ext cx="1835150" cy="584775"/>
          </a:xfrm>
          <a:prstGeom prst="rect">
            <a:avLst/>
          </a:prstGeom>
          <a:solidFill>
            <a:srgbClr val="990000"/>
          </a:solidFill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107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學測</a:t>
            </a:r>
            <a:r>
              <a:rPr kumimoji="0"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　</a:t>
            </a:r>
            <a:endParaRPr kumimoji="0" lang="zh-TW" altLang="en-US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9150" y="5014127"/>
            <a:ext cx="2516903" cy="5349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42963" r="19375" b="24040"/>
          <a:stretch/>
        </p:blipFill>
        <p:spPr bwMode="auto">
          <a:xfrm>
            <a:off x="412750" y="939800"/>
            <a:ext cx="7505700" cy="226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41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矩形 2"/>
          <p:cNvSpPr>
            <a:spLocks noChangeArrowheads="1"/>
          </p:cNvSpPr>
          <p:nvPr/>
        </p:nvSpPr>
        <p:spPr bwMode="auto">
          <a:xfrm>
            <a:off x="250825" y="1052513"/>
            <a:ext cx="3877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一、南島民族的世界</a:t>
            </a:r>
            <a:endParaRPr lang="zh-TW" altLang="en-US" dirty="0"/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35175"/>
            <a:ext cx="8569325" cy="40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1188" y="6065838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600" kern="0" smtClean="0">
                <a:ea typeface="標楷體" pitchFamily="65" charset="-120"/>
              </a:rPr>
              <a:t>南島語族分布圖</a:t>
            </a:r>
            <a:endParaRPr lang="zh-TW" altLang="en-US" sz="2600" kern="0" dirty="0" smtClean="0">
              <a:ea typeface="標楷體" pitchFamily="65" charset="-120"/>
            </a:endParaRP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3455988" y="2192338"/>
            <a:ext cx="611187" cy="515937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250825" y="4049713"/>
            <a:ext cx="865188" cy="531812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8101013" y="4292600"/>
            <a:ext cx="935037" cy="576263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5219700" y="5122863"/>
            <a:ext cx="792163" cy="50165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457200" y="-173771"/>
            <a:ext cx="8229600" cy="1143000"/>
          </a:xfrm>
        </p:spPr>
        <p:txBody>
          <a:bodyPr/>
          <a:lstStyle/>
          <a:p>
            <a:r>
              <a:rPr lang="en-US" altLang="zh-TW" b="1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68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34;p41"/>
          <p:cNvSpPr txBox="1"/>
          <p:nvPr/>
        </p:nvSpPr>
        <p:spPr>
          <a:xfrm>
            <a:off x="3179762" y="2060575"/>
            <a:ext cx="2784475" cy="15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r>
              <a:rPr lang="en-US" sz="96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</a:t>
            </a:r>
            <a:endParaRPr dirty="0"/>
          </a:p>
        </p:txBody>
      </p:sp>
      <p:sp>
        <p:nvSpPr>
          <p:cNvPr id="4" name="Google Shape;333;p41"/>
          <p:cNvSpPr txBox="1"/>
          <p:nvPr/>
        </p:nvSpPr>
        <p:spPr>
          <a:xfrm>
            <a:off x="468312" y="5921375"/>
            <a:ext cx="6767512" cy="74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除翰林擁有著作權之內容外，均依法取得授權或依法合理使用，如仍有闕漏或資料錯誤，請著作權人與我們聯繫</a:t>
            </a:r>
            <a:r>
              <a:rPr lang="en-US" sz="20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。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407" y="-191356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0824" y="1540582"/>
            <a:ext cx="8686800" cy="4281854"/>
          </a:xfrm>
          <a:solidFill>
            <a:schemeClr val="bg1"/>
          </a:solidFill>
        </p:spPr>
        <p:txBody>
          <a:bodyPr/>
          <a:lstStyle/>
          <a:p>
            <a:pPr marL="114300" indent="0">
              <a:buNone/>
            </a:pP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區分：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用語言、文化及血緣區分人我，但無明確的民族概念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起源地：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說法不一。有人認為台灣可能是南島語族的起源地，再對外擴散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社會文化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：呈現多樣化特色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1.17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世紀來台歐洲人已察覺不同部落文化互異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黃叔璥（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1682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1758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「番社不一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，俗尚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殊」的觀察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74978" y="806328"/>
            <a:ext cx="4339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一、南島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民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族的世界</a:t>
            </a:r>
            <a:endParaRPr lang="zh-TW" altLang="en-US" sz="3600" dirty="0"/>
          </a:p>
        </p:txBody>
      </p:sp>
      <p:pic>
        <p:nvPicPr>
          <p:cNvPr id="5" name="圖片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17" y="3868615"/>
            <a:ext cx="582883" cy="5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5662" y="597"/>
            <a:ext cx="4580792" cy="824998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文化互異的現象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007614"/>
            <a:ext cx="8229600" cy="4525962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世紀來到臺灣的歐洲人，往往以自身文化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作為判斷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其他民族的標準。在他們筆下，有些部落被認為是「易怒而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不可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溝通」，有些是「誠實而文明」。如蕭壠社人即被形容為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高大魁武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、體態優美，奔跑速度飛快，品性貞潔而謙遜，幽默又有智慧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，可惜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缺乏社會階級概念。而琅嶠人更因為端正的服飾與嚴密的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社會階級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，被視為「文明」的民族。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48656"/>
            <a:ext cx="1028700" cy="958958"/>
          </a:xfrm>
          <a:prstGeom prst="rect">
            <a:avLst/>
          </a:prstGeom>
        </p:spPr>
      </p:pic>
      <p:pic>
        <p:nvPicPr>
          <p:cNvPr id="5" name="圖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44" y="130115"/>
            <a:ext cx="1939588" cy="79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650年台灣荷蘭統治時期荷蘭人所繪臺灣原住民與逐鹿中的族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1" y="754626"/>
            <a:ext cx="4899042" cy="53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2003321" y="0"/>
            <a:ext cx="514105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福爾摩沙人</a:t>
            </a:r>
            <a:endParaRPr lang="zh-TW" altLang="en-US" sz="40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09491" y="1199944"/>
            <a:ext cx="28135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p.15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1648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，一名歐洲人來到臺灣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，將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所見所聞用文字與素描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記錄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下來，此圖即為其中一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張手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繪畫，描繪的是西拉雅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族人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奔跑逐鹿的景象。</a:t>
            </a:r>
          </a:p>
        </p:txBody>
      </p:sp>
    </p:spTree>
    <p:extLst>
      <p:ext uri="{BB962C8B-B14F-4D97-AF65-F5344CB8AC3E}">
        <p14:creationId xmlns:p14="http://schemas.microsoft.com/office/powerpoint/2010/main" val="414445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7053" y="766535"/>
            <a:ext cx="86780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全球現存的人類語言約有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千種，不同語言間若有同源分化關係，即屬同一「語族」。南島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語族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包括了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至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百種不同語言。分類上，使用這些語言的南島民族屬於馬來人種，總人數約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2.5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，是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17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個國家的主要人口。其分布主要集中於東南亞，分布區域皆為島嶼、半島，範圍橫跨印度洋至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太平洋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，向東止於復活節島，南至紐西蘭，西到非洲的馬達加斯加，而以臺灣為最北界。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2002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，行政院原民會曾舉辦「南島民族論壇」，邀請各國南島民族領袖與會，而後擴大為「南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島民族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國際會議」，以加強文化交流，並針對南島民族的共同處遇、權利伸張等事務進行討論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85210" y="-2907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南島語族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6" y="122519"/>
            <a:ext cx="2161976" cy="6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654" y="-173770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第一節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lang="zh-TW" alt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最早的住民們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537331" cy="4519246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原住民毋須自我分類，多由自稱而來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達悟族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(Tao)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、排灣族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Paiwan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西拉雅族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Siraya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外來勢力對原住民分類：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清代對原住民族的分類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治時期對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原住民族的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戰後初期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原住民的分類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現行的原住民族分類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250824" y="894251"/>
            <a:ext cx="48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、被外力定義的譜系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665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12865</TotalTime>
  <Words>1916</Words>
  <Application>Microsoft Office PowerPoint</Application>
  <PresentationFormat>如螢幕大小 (4:3)</PresentationFormat>
  <Paragraphs>250</Paragraphs>
  <Slides>40</Slides>
  <Notes>8</Notes>
  <HiddenSlides>9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Office 佈景主題</vt:lpstr>
      <vt:lpstr> 第一章     臺灣的原住民族</vt:lpstr>
      <vt:lpstr>PowerPoint 簡報</vt:lpstr>
      <vt:lpstr>第一節  最早的住民們</vt:lpstr>
      <vt:lpstr>第一節  最早的住民們</vt:lpstr>
      <vt:lpstr>第一節  最早的住民們</vt:lpstr>
      <vt:lpstr>文化互異的現象</vt:lpstr>
      <vt:lpstr>PowerPoint 簡報</vt:lpstr>
      <vt:lpstr>PowerPoint 簡報</vt:lpstr>
      <vt:lpstr>第一節  最早的住民們</vt:lpstr>
      <vt:lpstr>PowerPoint 簡報</vt:lpstr>
      <vt:lpstr>二、被外力定義的譜系</vt:lpstr>
      <vt:lpstr>PowerPoint 簡報</vt:lpstr>
      <vt:lpstr>PowerPoint 簡報</vt:lpstr>
      <vt:lpstr>PowerPoint 簡報</vt:lpstr>
      <vt:lpstr>PowerPoint 簡報</vt:lpstr>
      <vt:lpstr>PowerPoint 簡報</vt:lpstr>
      <vt:lpstr>第一節  最早的住民們</vt:lpstr>
      <vt:lpstr>第一節  最早的住民們</vt:lpstr>
      <vt:lpstr>PowerPoint 簡報</vt:lpstr>
      <vt:lpstr>PowerPoint 簡報</vt:lpstr>
      <vt:lpstr>第一節  最早的住民們</vt:lpstr>
      <vt:lpstr>賽德克族</vt:lpstr>
      <vt:lpstr>PowerPoint 簡報</vt:lpstr>
      <vt:lpstr>PowerPoint 簡報</vt:lpstr>
      <vt:lpstr>PowerPoint 簡報</vt:lpstr>
      <vt:lpstr>第一節  最早的住民們</vt:lpstr>
      <vt:lpstr>第一節  最早的住民們</vt:lpstr>
      <vt:lpstr>PowerPoint 簡報</vt:lpstr>
      <vt:lpstr>PowerPoint 簡報</vt:lpstr>
      <vt:lpstr>PowerPoint 簡報</vt:lpstr>
      <vt:lpstr>PowerPoint 簡報</vt:lpstr>
      <vt:lpstr>PowerPoint 簡報</vt:lpstr>
      <vt:lpstr>考題觀摩</vt:lpstr>
      <vt:lpstr>考題觀摩</vt:lpstr>
      <vt:lpstr>PowerPoint 簡報</vt:lpstr>
      <vt:lpstr>考題觀摩</vt:lpstr>
      <vt:lpstr>考題觀摩</vt:lpstr>
      <vt:lpstr>考題觀摩</vt:lpstr>
      <vt:lpstr>考題觀摩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    考古遺址與原住民族</dc:title>
  <dc:creator>餵 飽 組</dc:creator>
  <cp:lastModifiedBy>歐陽修謙</cp:lastModifiedBy>
  <cp:revision>86</cp:revision>
  <dcterms:modified xsi:type="dcterms:W3CDTF">2020-05-12T08:01:38Z</dcterms:modified>
</cp:coreProperties>
</file>